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1" r:id="rId3"/>
    <p:sldId id="272" r:id="rId4"/>
    <p:sldId id="257" r:id="rId5"/>
    <p:sldId id="258" r:id="rId6"/>
    <p:sldId id="262" r:id="rId7"/>
    <p:sldId id="271" r:id="rId8"/>
    <p:sldId id="263" r:id="rId9"/>
    <p:sldId id="269" r:id="rId10"/>
    <p:sldId id="268" r:id="rId11"/>
    <p:sldId id="270" r:id="rId12"/>
    <p:sldId id="264" r:id="rId13"/>
    <p:sldId id="260" r:id="rId14"/>
    <p:sldId id="273"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D1FD64-230C-9362-F7A9-366F643E9C42}" name="Janet Wagstaff" initials="JW" userId="S::Janet.Wagstaff@wind2.co.uk::733d4b61-be19-4399-b05d-4302bcdcca6e" providerId="AD"/>
  <p188:author id="{307C6870-64A0-8861-F3D3-93B351116CAB}" name="Harry Billingham" initials="HB" userId="S::harry.billingham@recurrentenergy.com::9f8e5eaf-9381-48dc-82fa-3ab2f70c9c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47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snapToGrid="0">
      <p:cViewPr varScale="1">
        <p:scale>
          <a:sx n="82" d="100"/>
          <a:sy n="82" d="100"/>
        </p:scale>
        <p:origin x="4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93142-8B99-4158-B4F4-3C976B54D016}" type="datetimeFigureOut">
              <a:rPr lang="en-GB" smtClean="0"/>
              <a:t>11/04/2025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038E8-0A86-48D5-93B8-86C698273012}" type="slidenum">
              <a:rPr lang="en-GB" smtClean="0"/>
              <a:t>‹#›</a:t>
            </a:fld>
            <a:endParaRPr lang="en-GB"/>
          </a:p>
        </p:txBody>
      </p:sp>
    </p:spTree>
    <p:extLst>
      <p:ext uri="{BB962C8B-B14F-4D97-AF65-F5344CB8AC3E}">
        <p14:creationId xmlns:p14="http://schemas.microsoft.com/office/powerpoint/2010/main" val="185769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0038E8-0A86-48D5-93B8-86C698273012}" type="slidenum">
              <a:rPr lang="en-GB" smtClean="0"/>
              <a:t>2</a:t>
            </a:fld>
            <a:endParaRPr lang="en-GB"/>
          </a:p>
        </p:txBody>
      </p:sp>
    </p:spTree>
    <p:extLst>
      <p:ext uri="{BB962C8B-B14F-4D97-AF65-F5344CB8AC3E}">
        <p14:creationId xmlns:p14="http://schemas.microsoft.com/office/powerpoint/2010/main" val="1072501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0038E8-0A86-48D5-93B8-86C698273012}" type="slidenum">
              <a:rPr lang="en-GB" smtClean="0"/>
              <a:t>11</a:t>
            </a:fld>
            <a:endParaRPr lang="en-GB"/>
          </a:p>
        </p:txBody>
      </p:sp>
    </p:spTree>
    <p:extLst>
      <p:ext uri="{BB962C8B-B14F-4D97-AF65-F5344CB8AC3E}">
        <p14:creationId xmlns:p14="http://schemas.microsoft.com/office/powerpoint/2010/main" val="1953435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FC9B-BD16-FCCF-9051-3EEBC9A0D6B7}"/>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220C8D0-6E48-7AAC-50AE-DAAEC115CE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778BF9-7798-C339-CA74-32A59095BC8E}"/>
              </a:ext>
            </a:extLst>
          </p:cNvPr>
          <p:cNvSpPr>
            <a:spLocks noGrp="1"/>
          </p:cNvSpPr>
          <p:nvPr>
            <p:ph type="dt" sz="half" idx="10"/>
          </p:nvPr>
        </p:nvSpPr>
        <p:spPr/>
        <p:txBody>
          <a:bodyPr/>
          <a:lstStyle/>
          <a:p>
            <a:fld id="{FF1B2DE3-66BD-45D1-BFD8-B289CA4CF73F}" type="datetimeFigureOut">
              <a:rPr lang="en-GB" smtClean="0"/>
              <a:t>11/04/2025</a:t>
            </a:fld>
            <a:endParaRPr lang="en-GB" dirty="0"/>
          </a:p>
        </p:txBody>
      </p:sp>
      <p:sp>
        <p:nvSpPr>
          <p:cNvPr id="5" name="Footer Placeholder 4">
            <a:extLst>
              <a:ext uri="{FF2B5EF4-FFF2-40B4-BE49-F238E27FC236}">
                <a16:creationId xmlns:a16="http://schemas.microsoft.com/office/drawing/2014/main" id="{E171CE6F-38FF-DAF2-5665-BB32D52B76D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212AB30-C02F-4AF4-8272-5002991023F5}"/>
              </a:ext>
            </a:extLst>
          </p:cNvPr>
          <p:cNvSpPr>
            <a:spLocks noGrp="1"/>
          </p:cNvSpPr>
          <p:nvPr>
            <p:ph type="sldNum" sz="quarter" idx="12"/>
          </p:nvPr>
        </p:nvSpPr>
        <p:spPr/>
        <p:txBody>
          <a:bodyPr/>
          <a:lstStyle/>
          <a:p>
            <a:fld id="{BCCFD3FC-937B-45A0-B9CB-9A7489E24F83}" type="slidenum">
              <a:rPr lang="en-GB" smtClean="0"/>
              <a:t>‹#›</a:t>
            </a:fld>
            <a:endParaRPr lang="en-GB" dirty="0"/>
          </a:p>
        </p:txBody>
      </p:sp>
      <p:grpSp>
        <p:nvGrpSpPr>
          <p:cNvPr id="11" name="Group 10">
            <a:extLst>
              <a:ext uri="{FF2B5EF4-FFF2-40B4-BE49-F238E27FC236}">
                <a16:creationId xmlns:a16="http://schemas.microsoft.com/office/drawing/2014/main" id="{0CEAE88D-3B2E-10D6-BC6E-E9CB4864944E}"/>
              </a:ext>
            </a:extLst>
          </p:cNvPr>
          <p:cNvGrpSpPr/>
          <p:nvPr userDrawn="1"/>
        </p:nvGrpSpPr>
        <p:grpSpPr>
          <a:xfrm>
            <a:off x="-12526" y="6146106"/>
            <a:ext cx="12208565" cy="732738"/>
            <a:chOff x="0" y="6146106"/>
            <a:chExt cx="12208565" cy="732738"/>
          </a:xfrm>
        </p:grpSpPr>
        <p:pic>
          <p:nvPicPr>
            <p:cNvPr id="8" name="Picture 7">
              <a:extLst>
                <a:ext uri="{FF2B5EF4-FFF2-40B4-BE49-F238E27FC236}">
                  <a16:creationId xmlns:a16="http://schemas.microsoft.com/office/drawing/2014/main" id="{7BB7CA7E-2255-341E-2CEC-020A05A59D06}"/>
                </a:ext>
              </a:extLst>
            </p:cNvPr>
            <p:cNvPicPr>
              <a:picLocks noChangeAspect="1"/>
            </p:cNvPicPr>
            <p:nvPr userDrawn="1"/>
          </p:nvPicPr>
          <p:blipFill>
            <a:blip r:embed="rId2"/>
            <a:srcRect t="3176"/>
            <a:stretch/>
          </p:blipFill>
          <p:spPr>
            <a:xfrm>
              <a:off x="2102385" y="6146106"/>
              <a:ext cx="7987229" cy="732738"/>
            </a:xfrm>
            <a:prstGeom prst="rect">
              <a:avLst/>
            </a:prstGeom>
          </p:spPr>
        </p:pic>
        <p:sp>
          <p:nvSpPr>
            <p:cNvPr id="9" name="Rectangle 8">
              <a:extLst>
                <a:ext uri="{FF2B5EF4-FFF2-40B4-BE49-F238E27FC236}">
                  <a16:creationId xmlns:a16="http://schemas.microsoft.com/office/drawing/2014/main" id="{81307249-1E1A-8918-51DA-83A89C0F2790}"/>
                </a:ext>
              </a:extLst>
            </p:cNvPr>
            <p:cNvSpPr/>
            <p:nvPr userDrawn="1"/>
          </p:nvSpPr>
          <p:spPr>
            <a:xfrm>
              <a:off x="0" y="6146106"/>
              <a:ext cx="2226365" cy="725146"/>
            </a:xfrm>
            <a:prstGeom prst="rect">
              <a:avLst/>
            </a:prstGeom>
            <a:solidFill>
              <a:srgbClr val="B74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F51546EC-10F0-8483-B181-9B1EFD785581}"/>
                </a:ext>
              </a:extLst>
            </p:cNvPr>
            <p:cNvSpPr/>
            <p:nvPr userDrawn="1"/>
          </p:nvSpPr>
          <p:spPr>
            <a:xfrm>
              <a:off x="9982200" y="6150278"/>
              <a:ext cx="2226365" cy="720973"/>
            </a:xfrm>
            <a:prstGeom prst="rect">
              <a:avLst/>
            </a:prstGeom>
            <a:solidFill>
              <a:srgbClr val="B74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3" name="Picture 12" descr="A close-up of a logo&#10;&#10;AI-generated content may be incorrect.">
            <a:extLst>
              <a:ext uri="{FF2B5EF4-FFF2-40B4-BE49-F238E27FC236}">
                <a16:creationId xmlns:a16="http://schemas.microsoft.com/office/drawing/2014/main" id="{DB54EEC6-EE9C-6E84-045C-07DBE81709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394" y="45029"/>
            <a:ext cx="1849916" cy="691383"/>
          </a:xfrm>
          <a:prstGeom prst="rect">
            <a:avLst/>
          </a:prstGeom>
        </p:spPr>
      </p:pic>
      <p:pic>
        <p:nvPicPr>
          <p:cNvPr id="15" name="Picture 14" descr="A black and white logo&#10;&#10;AI-generated content may be incorrect.">
            <a:extLst>
              <a:ext uri="{FF2B5EF4-FFF2-40B4-BE49-F238E27FC236}">
                <a16:creationId xmlns:a16="http://schemas.microsoft.com/office/drawing/2014/main" id="{77349679-3F9E-11DB-5870-EE08333DA4F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14666" y="9935"/>
            <a:ext cx="2064343" cy="590425"/>
          </a:xfrm>
          <a:prstGeom prst="rect">
            <a:avLst/>
          </a:prstGeom>
        </p:spPr>
      </p:pic>
    </p:spTree>
    <p:extLst>
      <p:ext uri="{BB962C8B-B14F-4D97-AF65-F5344CB8AC3E}">
        <p14:creationId xmlns:p14="http://schemas.microsoft.com/office/powerpoint/2010/main" val="2096050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8B87-8449-CF6E-8666-4358EADBC6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E3A690-7965-52BD-49CC-AEA763D9D8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619556-437C-3F9A-AA83-C5453033838A}"/>
              </a:ext>
            </a:extLst>
          </p:cNvPr>
          <p:cNvSpPr>
            <a:spLocks noGrp="1"/>
          </p:cNvSpPr>
          <p:nvPr>
            <p:ph type="dt" sz="half" idx="10"/>
          </p:nvPr>
        </p:nvSpPr>
        <p:spPr/>
        <p:txBody>
          <a:bodyPr/>
          <a:lstStyle/>
          <a:p>
            <a:fld id="{FF1B2DE3-66BD-45D1-BFD8-B289CA4CF73F}" type="datetimeFigureOut">
              <a:rPr lang="en-GB" smtClean="0"/>
              <a:t>11/04/2025</a:t>
            </a:fld>
            <a:endParaRPr lang="en-GB" dirty="0"/>
          </a:p>
        </p:txBody>
      </p:sp>
      <p:sp>
        <p:nvSpPr>
          <p:cNvPr id="5" name="Footer Placeholder 4">
            <a:extLst>
              <a:ext uri="{FF2B5EF4-FFF2-40B4-BE49-F238E27FC236}">
                <a16:creationId xmlns:a16="http://schemas.microsoft.com/office/drawing/2014/main" id="{FCC719B0-F496-75C6-8D02-A6856AEAF25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9F56B8E-B6A3-3E58-FFE6-B83144278C6F}"/>
              </a:ext>
            </a:extLst>
          </p:cNvPr>
          <p:cNvSpPr>
            <a:spLocks noGrp="1"/>
          </p:cNvSpPr>
          <p:nvPr>
            <p:ph type="sldNum" sz="quarter" idx="12"/>
          </p:nvPr>
        </p:nvSpPr>
        <p:spPr/>
        <p:txBody>
          <a:bodyPr/>
          <a:lstStyle/>
          <a:p>
            <a:fld id="{BCCFD3FC-937B-45A0-B9CB-9A7489E24F83}" type="slidenum">
              <a:rPr lang="en-GB" smtClean="0"/>
              <a:t>‹#›</a:t>
            </a:fld>
            <a:endParaRPr lang="en-GB" dirty="0"/>
          </a:p>
        </p:txBody>
      </p:sp>
    </p:spTree>
    <p:extLst>
      <p:ext uri="{BB962C8B-B14F-4D97-AF65-F5344CB8AC3E}">
        <p14:creationId xmlns:p14="http://schemas.microsoft.com/office/powerpoint/2010/main" val="336552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ED2B7B-9D51-0F74-3AA4-CA741D4BA0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69AD35-944A-47B3-8BF2-4C20DFFE56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4EA535-5D6B-17A9-6B33-1F7CB25F1AAC}"/>
              </a:ext>
            </a:extLst>
          </p:cNvPr>
          <p:cNvSpPr>
            <a:spLocks noGrp="1"/>
          </p:cNvSpPr>
          <p:nvPr>
            <p:ph type="dt" sz="half" idx="10"/>
          </p:nvPr>
        </p:nvSpPr>
        <p:spPr/>
        <p:txBody>
          <a:bodyPr/>
          <a:lstStyle/>
          <a:p>
            <a:fld id="{FF1B2DE3-66BD-45D1-BFD8-B289CA4CF73F}" type="datetimeFigureOut">
              <a:rPr lang="en-GB" smtClean="0"/>
              <a:t>11/04/2025</a:t>
            </a:fld>
            <a:endParaRPr lang="en-GB" dirty="0"/>
          </a:p>
        </p:txBody>
      </p:sp>
      <p:sp>
        <p:nvSpPr>
          <p:cNvPr id="5" name="Footer Placeholder 4">
            <a:extLst>
              <a:ext uri="{FF2B5EF4-FFF2-40B4-BE49-F238E27FC236}">
                <a16:creationId xmlns:a16="http://schemas.microsoft.com/office/drawing/2014/main" id="{9B06F409-2700-AFDB-A0D5-CE202DE56BE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D750209-1104-C16F-D998-67230729B052}"/>
              </a:ext>
            </a:extLst>
          </p:cNvPr>
          <p:cNvSpPr>
            <a:spLocks noGrp="1"/>
          </p:cNvSpPr>
          <p:nvPr>
            <p:ph type="sldNum" sz="quarter" idx="12"/>
          </p:nvPr>
        </p:nvSpPr>
        <p:spPr/>
        <p:txBody>
          <a:bodyPr/>
          <a:lstStyle/>
          <a:p>
            <a:fld id="{BCCFD3FC-937B-45A0-B9CB-9A7489E24F83}" type="slidenum">
              <a:rPr lang="en-GB" smtClean="0"/>
              <a:t>‹#›</a:t>
            </a:fld>
            <a:endParaRPr lang="en-GB" dirty="0"/>
          </a:p>
        </p:txBody>
      </p:sp>
    </p:spTree>
    <p:extLst>
      <p:ext uri="{BB962C8B-B14F-4D97-AF65-F5344CB8AC3E}">
        <p14:creationId xmlns:p14="http://schemas.microsoft.com/office/powerpoint/2010/main" val="403828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F2721-72B8-7635-1CFA-115D48626A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A30412-B737-E6FF-7B4C-53B649ACFC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CB2A6D-1024-0898-CBFD-AA71AEC7D969}"/>
              </a:ext>
            </a:extLst>
          </p:cNvPr>
          <p:cNvSpPr>
            <a:spLocks noGrp="1"/>
          </p:cNvSpPr>
          <p:nvPr>
            <p:ph type="dt" sz="half" idx="10"/>
          </p:nvPr>
        </p:nvSpPr>
        <p:spPr/>
        <p:txBody>
          <a:bodyPr/>
          <a:lstStyle/>
          <a:p>
            <a:fld id="{FF1B2DE3-66BD-45D1-BFD8-B289CA4CF73F}" type="datetimeFigureOut">
              <a:rPr lang="en-GB" smtClean="0"/>
              <a:t>11/04/2025</a:t>
            </a:fld>
            <a:endParaRPr lang="en-GB" dirty="0"/>
          </a:p>
        </p:txBody>
      </p:sp>
      <p:sp>
        <p:nvSpPr>
          <p:cNvPr id="5" name="Footer Placeholder 4">
            <a:extLst>
              <a:ext uri="{FF2B5EF4-FFF2-40B4-BE49-F238E27FC236}">
                <a16:creationId xmlns:a16="http://schemas.microsoft.com/office/drawing/2014/main" id="{8E5E2E06-B890-49A4-F2F9-E7C9EFCE97E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FB29E6F-CB73-C595-0955-0A528ADA4239}"/>
              </a:ext>
            </a:extLst>
          </p:cNvPr>
          <p:cNvSpPr>
            <a:spLocks noGrp="1"/>
          </p:cNvSpPr>
          <p:nvPr>
            <p:ph type="sldNum" sz="quarter" idx="12"/>
          </p:nvPr>
        </p:nvSpPr>
        <p:spPr/>
        <p:txBody>
          <a:bodyPr/>
          <a:lstStyle/>
          <a:p>
            <a:fld id="{BCCFD3FC-937B-45A0-B9CB-9A7489E24F83}" type="slidenum">
              <a:rPr lang="en-GB" smtClean="0"/>
              <a:t>‹#›</a:t>
            </a:fld>
            <a:endParaRPr lang="en-GB" dirty="0"/>
          </a:p>
        </p:txBody>
      </p:sp>
      <p:grpSp>
        <p:nvGrpSpPr>
          <p:cNvPr id="7" name="Group 6">
            <a:extLst>
              <a:ext uri="{FF2B5EF4-FFF2-40B4-BE49-F238E27FC236}">
                <a16:creationId xmlns:a16="http://schemas.microsoft.com/office/drawing/2014/main" id="{30C10022-9726-3E9A-D573-C072C8FFC3A1}"/>
              </a:ext>
            </a:extLst>
          </p:cNvPr>
          <p:cNvGrpSpPr/>
          <p:nvPr userDrawn="1"/>
        </p:nvGrpSpPr>
        <p:grpSpPr>
          <a:xfrm>
            <a:off x="0" y="6146106"/>
            <a:ext cx="12208565" cy="732738"/>
            <a:chOff x="0" y="6146106"/>
            <a:chExt cx="12208565" cy="732738"/>
          </a:xfrm>
        </p:grpSpPr>
        <p:pic>
          <p:nvPicPr>
            <p:cNvPr id="8" name="Picture 7">
              <a:extLst>
                <a:ext uri="{FF2B5EF4-FFF2-40B4-BE49-F238E27FC236}">
                  <a16:creationId xmlns:a16="http://schemas.microsoft.com/office/drawing/2014/main" id="{5459C94B-C9DA-7096-0B6F-0D7D62C9309A}"/>
                </a:ext>
              </a:extLst>
            </p:cNvPr>
            <p:cNvPicPr>
              <a:picLocks noChangeAspect="1"/>
            </p:cNvPicPr>
            <p:nvPr userDrawn="1"/>
          </p:nvPicPr>
          <p:blipFill>
            <a:blip r:embed="rId2"/>
            <a:srcRect t="3176"/>
            <a:stretch/>
          </p:blipFill>
          <p:spPr>
            <a:xfrm>
              <a:off x="2102385" y="6146106"/>
              <a:ext cx="7987229" cy="732738"/>
            </a:xfrm>
            <a:prstGeom prst="rect">
              <a:avLst/>
            </a:prstGeom>
          </p:spPr>
        </p:pic>
        <p:sp>
          <p:nvSpPr>
            <p:cNvPr id="9" name="Rectangle 8">
              <a:extLst>
                <a:ext uri="{FF2B5EF4-FFF2-40B4-BE49-F238E27FC236}">
                  <a16:creationId xmlns:a16="http://schemas.microsoft.com/office/drawing/2014/main" id="{78D48737-87AB-1B26-804A-BC702A0352F4}"/>
                </a:ext>
              </a:extLst>
            </p:cNvPr>
            <p:cNvSpPr/>
            <p:nvPr userDrawn="1"/>
          </p:nvSpPr>
          <p:spPr>
            <a:xfrm>
              <a:off x="0" y="6150278"/>
              <a:ext cx="2226365" cy="720973"/>
            </a:xfrm>
            <a:prstGeom prst="rect">
              <a:avLst/>
            </a:prstGeom>
            <a:solidFill>
              <a:srgbClr val="B74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6BE09FE2-3F56-0720-5421-BCD66EA830E0}"/>
                </a:ext>
              </a:extLst>
            </p:cNvPr>
            <p:cNvSpPr/>
            <p:nvPr userDrawn="1"/>
          </p:nvSpPr>
          <p:spPr>
            <a:xfrm>
              <a:off x="9982200" y="6150278"/>
              <a:ext cx="2226365" cy="720973"/>
            </a:xfrm>
            <a:prstGeom prst="rect">
              <a:avLst/>
            </a:prstGeom>
            <a:solidFill>
              <a:srgbClr val="B74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Picture 11" descr="A black and white logo&#10;&#10;AI-generated content may be incorrect.">
            <a:extLst>
              <a:ext uri="{FF2B5EF4-FFF2-40B4-BE49-F238E27FC236}">
                <a16:creationId xmlns:a16="http://schemas.microsoft.com/office/drawing/2014/main" id="{1507A353-CC68-CF1D-A962-95A7E4431F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9614" y="47513"/>
            <a:ext cx="2064343" cy="590425"/>
          </a:xfrm>
          <a:prstGeom prst="rect">
            <a:avLst/>
          </a:prstGeom>
        </p:spPr>
      </p:pic>
    </p:spTree>
    <p:extLst>
      <p:ext uri="{BB962C8B-B14F-4D97-AF65-F5344CB8AC3E}">
        <p14:creationId xmlns:p14="http://schemas.microsoft.com/office/powerpoint/2010/main" val="2672927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9076B-4322-E2A8-E64B-AF43F8ECB5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84306C-2F6B-CB68-C3DD-9EFAD3ED4B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3D4897-69E6-056B-4B9B-175B568E1CDD}"/>
              </a:ext>
            </a:extLst>
          </p:cNvPr>
          <p:cNvSpPr>
            <a:spLocks noGrp="1"/>
          </p:cNvSpPr>
          <p:nvPr>
            <p:ph type="dt" sz="half" idx="10"/>
          </p:nvPr>
        </p:nvSpPr>
        <p:spPr/>
        <p:txBody>
          <a:bodyPr/>
          <a:lstStyle/>
          <a:p>
            <a:fld id="{FF1B2DE3-66BD-45D1-BFD8-B289CA4CF73F}" type="datetimeFigureOut">
              <a:rPr lang="en-GB" smtClean="0"/>
              <a:t>11/04/2025</a:t>
            </a:fld>
            <a:endParaRPr lang="en-GB" dirty="0"/>
          </a:p>
        </p:txBody>
      </p:sp>
      <p:sp>
        <p:nvSpPr>
          <p:cNvPr id="5" name="Footer Placeholder 4">
            <a:extLst>
              <a:ext uri="{FF2B5EF4-FFF2-40B4-BE49-F238E27FC236}">
                <a16:creationId xmlns:a16="http://schemas.microsoft.com/office/drawing/2014/main" id="{ED314F43-3E5E-5F19-51FF-41D35180B68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840F8E2-16D8-4D18-9439-3AAEB0B625A8}"/>
              </a:ext>
            </a:extLst>
          </p:cNvPr>
          <p:cNvSpPr>
            <a:spLocks noGrp="1"/>
          </p:cNvSpPr>
          <p:nvPr>
            <p:ph type="sldNum" sz="quarter" idx="12"/>
          </p:nvPr>
        </p:nvSpPr>
        <p:spPr/>
        <p:txBody>
          <a:bodyPr/>
          <a:lstStyle/>
          <a:p>
            <a:fld id="{BCCFD3FC-937B-45A0-B9CB-9A7489E24F83}" type="slidenum">
              <a:rPr lang="en-GB" smtClean="0"/>
              <a:t>‹#›</a:t>
            </a:fld>
            <a:endParaRPr lang="en-GB" dirty="0"/>
          </a:p>
        </p:txBody>
      </p:sp>
      <p:pic>
        <p:nvPicPr>
          <p:cNvPr id="8" name="Picture 7" descr="A black and white logo&#10;&#10;AI-generated content may be incorrect.">
            <a:extLst>
              <a:ext uri="{FF2B5EF4-FFF2-40B4-BE49-F238E27FC236}">
                <a16:creationId xmlns:a16="http://schemas.microsoft.com/office/drawing/2014/main" id="{C6C3AF27-1CBB-DC3E-7CC2-A7D58091D6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9614" y="47513"/>
            <a:ext cx="2064343" cy="590425"/>
          </a:xfrm>
          <a:prstGeom prst="rect">
            <a:avLst/>
          </a:prstGeom>
        </p:spPr>
      </p:pic>
      <p:grpSp>
        <p:nvGrpSpPr>
          <p:cNvPr id="9" name="Group 8">
            <a:extLst>
              <a:ext uri="{FF2B5EF4-FFF2-40B4-BE49-F238E27FC236}">
                <a16:creationId xmlns:a16="http://schemas.microsoft.com/office/drawing/2014/main" id="{BC12D76A-2FF1-3451-30F6-10688B50FA96}"/>
              </a:ext>
            </a:extLst>
          </p:cNvPr>
          <p:cNvGrpSpPr/>
          <p:nvPr userDrawn="1"/>
        </p:nvGrpSpPr>
        <p:grpSpPr>
          <a:xfrm>
            <a:off x="0" y="6133580"/>
            <a:ext cx="12208565" cy="737672"/>
            <a:chOff x="0" y="6133580"/>
            <a:chExt cx="12208565" cy="737672"/>
          </a:xfrm>
        </p:grpSpPr>
        <p:pic>
          <p:nvPicPr>
            <p:cNvPr id="10" name="Picture 9">
              <a:extLst>
                <a:ext uri="{FF2B5EF4-FFF2-40B4-BE49-F238E27FC236}">
                  <a16:creationId xmlns:a16="http://schemas.microsoft.com/office/drawing/2014/main" id="{FE5920E1-21D9-90B6-1F52-BEAE9622A52A}"/>
                </a:ext>
              </a:extLst>
            </p:cNvPr>
            <p:cNvPicPr>
              <a:picLocks noChangeAspect="1"/>
            </p:cNvPicPr>
            <p:nvPr userDrawn="1"/>
          </p:nvPicPr>
          <p:blipFill>
            <a:blip r:embed="rId3"/>
            <a:srcRect t="3176"/>
            <a:stretch/>
          </p:blipFill>
          <p:spPr>
            <a:xfrm>
              <a:off x="2102385" y="6133580"/>
              <a:ext cx="7987229" cy="732738"/>
            </a:xfrm>
            <a:prstGeom prst="rect">
              <a:avLst/>
            </a:prstGeom>
          </p:spPr>
        </p:pic>
        <p:sp>
          <p:nvSpPr>
            <p:cNvPr id="11" name="Rectangle 10">
              <a:extLst>
                <a:ext uri="{FF2B5EF4-FFF2-40B4-BE49-F238E27FC236}">
                  <a16:creationId xmlns:a16="http://schemas.microsoft.com/office/drawing/2014/main" id="{FF5352D4-23D4-DB14-2FC9-3BE426BC7F06}"/>
                </a:ext>
              </a:extLst>
            </p:cNvPr>
            <p:cNvSpPr/>
            <p:nvPr userDrawn="1"/>
          </p:nvSpPr>
          <p:spPr>
            <a:xfrm>
              <a:off x="0" y="6138630"/>
              <a:ext cx="2226365" cy="732622"/>
            </a:xfrm>
            <a:prstGeom prst="rect">
              <a:avLst/>
            </a:prstGeom>
            <a:solidFill>
              <a:srgbClr val="B74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B797689-C94E-DD76-52A6-605815A5AD3D}"/>
                </a:ext>
              </a:extLst>
            </p:cNvPr>
            <p:cNvSpPr/>
            <p:nvPr userDrawn="1"/>
          </p:nvSpPr>
          <p:spPr>
            <a:xfrm>
              <a:off x="9982200" y="6138630"/>
              <a:ext cx="2226365" cy="732622"/>
            </a:xfrm>
            <a:prstGeom prst="rect">
              <a:avLst/>
            </a:prstGeom>
            <a:solidFill>
              <a:srgbClr val="B74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84459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04A41-6026-D4BB-E41E-51A40CE3C3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F53B77-F4CA-2513-443C-B0F6427ABF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D90F1F-0FDF-C30E-D7D4-28E9E92199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52907DC-9179-A8A5-ED89-237CEFC8A72B}"/>
              </a:ext>
            </a:extLst>
          </p:cNvPr>
          <p:cNvSpPr>
            <a:spLocks noGrp="1"/>
          </p:cNvSpPr>
          <p:nvPr>
            <p:ph type="dt" sz="half" idx="10"/>
          </p:nvPr>
        </p:nvSpPr>
        <p:spPr/>
        <p:txBody>
          <a:bodyPr/>
          <a:lstStyle/>
          <a:p>
            <a:fld id="{FF1B2DE3-66BD-45D1-BFD8-B289CA4CF73F}" type="datetimeFigureOut">
              <a:rPr lang="en-GB" smtClean="0"/>
              <a:t>11/04/2025</a:t>
            </a:fld>
            <a:endParaRPr lang="en-GB" dirty="0"/>
          </a:p>
        </p:txBody>
      </p:sp>
      <p:sp>
        <p:nvSpPr>
          <p:cNvPr id="6" name="Footer Placeholder 5">
            <a:extLst>
              <a:ext uri="{FF2B5EF4-FFF2-40B4-BE49-F238E27FC236}">
                <a16:creationId xmlns:a16="http://schemas.microsoft.com/office/drawing/2014/main" id="{51DF4CE2-5BBB-E766-F6AF-B69D343A329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7672DFA-9A15-F50D-9855-23DB49684EBE}"/>
              </a:ext>
            </a:extLst>
          </p:cNvPr>
          <p:cNvSpPr>
            <a:spLocks noGrp="1"/>
          </p:cNvSpPr>
          <p:nvPr>
            <p:ph type="sldNum" sz="quarter" idx="12"/>
          </p:nvPr>
        </p:nvSpPr>
        <p:spPr/>
        <p:txBody>
          <a:bodyPr/>
          <a:lstStyle/>
          <a:p>
            <a:fld id="{BCCFD3FC-937B-45A0-B9CB-9A7489E24F83}" type="slidenum">
              <a:rPr lang="en-GB" smtClean="0"/>
              <a:t>‹#›</a:t>
            </a:fld>
            <a:endParaRPr lang="en-GB" dirty="0"/>
          </a:p>
        </p:txBody>
      </p:sp>
    </p:spTree>
    <p:extLst>
      <p:ext uri="{BB962C8B-B14F-4D97-AF65-F5344CB8AC3E}">
        <p14:creationId xmlns:p14="http://schemas.microsoft.com/office/powerpoint/2010/main" val="187826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C3DB-CD25-8C50-DAFE-F28910C9E3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B3DA25-1773-2662-2379-29D06C70C5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0A7D0-1D35-8E33-448A-54FA3ADDD3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ED43DB-1AAF-FC4B-1F59-7FE0DC3B2B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296888-6DAE-6DD7-2E51-1CF11FAFF7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80725D-6C14-2081-700D-34D0839EC08A}"/>
              </a:ext>
            </a:extLst>
          </p:cNvPr>
          <p:cNvSpPr>
            <a:spLocks noGrp="1"/>
          </p:cNvSpPr>
          <p:nvPr>
            <p:ph type="dt" sz="half" idx="10"/>
          </p:nvPr>
        </p:nvSpPr>
        <p:spPr/>
        <p:txBody>
          <a:bodyPr/>
          <a:lstStyle/>
          <a:p>
            <a:fld id="{FF1B2DE3-66BD-45D1-BFD8-B289CA4CF73F}" type="datetimeFigureOut">
              <a:rPr lang="en-GB" smtClean="0"/>
              <a:t>11/04/2025</a:t>
            </a:fld>
            <a:endParaRPr lang="en-GB" dirty="0"/>
          </a:p>
        </p:txBody>
      </p:sp>
      <p:sp>
        <p:nvSpPr>
          <p:cNvPr id="8" name="Footer Placeholder 7">
            <a:extLst>
              <a:ext uri="{FF2B5EF4-FFF2-40B4-BE49-F238E27FC236}">
                <a16:creationId xmlns:a16="http://schemas.microsoft.com/office/drawing/2014/main" id="{015AAF23-65DE-6EAA-E501-5B921A4BAF0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B4F46BD-B8E9-C6F6-EE53-9E43B2F977D4}"/>
              </a:ext>
            </a:extLst>
          </p:cNvPr>
          <p:cNvSpPr>
            <a:spLocks noGrp="1"/>
          </p:cNvSpPr>
          <p:nvPr>
            <p:ph type="sldNum" sz="quarter" idx="12"/>
          </p:nvPr>
        </p:nvSpPr>
        <p:spPr/>
        <p:txBody>
          <a:bodyPr/>
          <a:lstStyle/>
          <a:p>
            <a:fld id="{BCCFD3FC-937B-45A0-B9CB-9A7489E24F83}" type="slidenum">
              <a:rPr lang="en-GB" smtClean="0"/>
              <a:t>‹#›</a:t>
            </a:fld>
            <a:endParaRPr lang="en-GB" dirty="0"/>
          </a:p>
        </p:txBody>
      </p:sp>
    </p:spTree>
    <p:extLst>
      <p:ext uri="{BB962C8B-B14F-4D97-AF65-F5344CB8AC3E}">
        <p14:creationId xmlns:p14="http://schemas.microsoft.com/office/powerpoint/2010/main" val="180889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66118-A54E-509D-CBF8-1A6112F9AB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0B0176-8A30-A60B-8C06-49A28B07AF25}"/>
              </a:ext>
            </a:extLst>
          </p:cNvPr>
          <p:cNvSpPr>
            <a:spLocks noGrp="1"/>
          </p:cNvSpPr>
          <p:nvPr>
            <p:ph type="dt" sz="half" idx="10"/>
          </p:nvPr>
        </p:nvSpPr>
        <p:spPr/>
        <p:txBody>
          <a:bodyPr/>
          <a:lstStyle/>
          <a:p>
            <a:fld id="{FF1B2DE3-66BD-45D1-BFD8-B289CA4CF73F}" type="datetimeFigureOut">
              <a:rPr lang="en-GB" smtClean="0"/>
              <a:t>11/04/2025</a:t>
            </a:fld>
            <a:endParaRPr lang="en-GB" dirty="0"/>
          </a:p>
        </p:txBody>
      </p:sp>
      <p:sp>
        <p:nvSpPr>
          <p:cNvPr id="4" name="Footer Placeholder 3">
            <a:extLst>
              <a:ext uri="{FF2B5EF4-FFF2-40B4-BE49-F238E27FC236}">
                <a16:creationId xmlns:a16="http://schemas.microsoft.com/office/drawing/2014/main" id="{20AFD2AE-D92F-4A46-175E-89E4D65DA22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04C0CC4-4241-5FB6-854A-8C3A70350242}"/>
              </a:ext>
            </a:extLst>
          </p:cNvPr>
          <p:cNvSpPr>
            <a:spLocks noGrp="1"/>
          </p:cNvSpPr>
          <p:nvPr>
            <p:ph type="sldNum" sz="quarter" idx="12"/>
          </p:nvPr>
        </p:nvSpPr>
        <p:spPr/>
        <p:txBody>
          <a:bodyPr/>
          <a:lstStyle/>
          <a:p>
            <a:fld id="{BCCFD3FC-937B-45A0-B9CB-9A7489E24F83}" type="slidenum">
              <a:rPr lang="en-GB" smtClean="0"/>
              <a:t>‹#›</a:t>
            </a:fld>
            <a:endParaRPr lang="en-GB" dirty="0"/>
          </a:p>
        </p:txBody>
      </p:sp>
    </p:spTree>
    <p:extLst>
      <p:ext uri="{BB962C8B-B14F-4D97-AF65-F5344CB8AC3E}">
        <p14:creationId xmlns:p14="http://schemas.microsoft.com/office/powerpoint/2010/main" val="159826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80D2FF-3307-6BFE-9FE3-8844F8309D40}"/>
              </a:ext>
            </a:extLst>
          </p:cNvPr>
          <p:cNvSpPr>
            <a:spLocks noGrp="1"/>
          </p:cNvSpPr>
          <p:nvPr>
            <p:ph type="dt" sz="half" idx="10"/>
          </p:nvPr>
        </p:nvSpPr>
        <p:spPr/>
        <p:txBody>
          <a:bodyPr/>
          <a:lstStyle/>
          <a:p>
            <a:fld id="{FF1B2DE3-66BD-45D1-BFD8-B289CA4CF73F}" type="datetimeFigureOut">
              <a:rPr lang="en-GB" smtClean="0"/>
              <a:t>11/04/2025</a:t>
            </a:fld>
            <a:endParaRPr lang="en-GB" dirty="0"/>
          </a:p>
        </p:txBody>
      </p:sp>
      <p:sp>
        <p:nvSpPr>
          <p:cNvPr id="3" name="Footer Placeholder 2">
            <a:extLst>
              <a:ext uri="{FF2B5EF4-FFF2-40B4-BE49-F238E27FC236}">
                <a16:creationId xmlns:a16="http://schemas.microsoft.com/office/drawing/2014/main" id="{900F8648-ADD1-1B83-B5F0-66F7CB5FD9D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210AA38-453F-2AF9-57B3-0674D5D99FA0}"/>
              </a:ext>
            </a:extLst>
          </p:cNvPr>
          <p:cNvSpPr>
            <a:spLocks noGrp="1"/>
          </p:cNvSpPr>
          <p:nvPr>
            <p:ph type="sldNum" sz="quarter" idx="12"/>
          </p:nvPr>
        </p:nvSpPr>
        <p:spPr/>
        <p:txBody>
          <a:bodyPr/>
          <a:lstStyle/>
          <a:p>
            <a:fld id="{BCCFD3FC-937B-45A0-B9CB-9A7489E24F83}" type="slidenum">
              <a:rPr lang="en-GB" smtClean="0"/>
              <a:t>‹#›</a:t>
            </a:fld>
            <a:endParaRPr lang="en-GB" dirty="0"/>
          </a:p>
        </p:txBody>
      </p:sp>
    </p:spTree>
    <p:extLst>
      <p:ext uri="{BB962C8B-B14F-4D97-AF65-F5344CB8AC3E}">
        <p14:creationId xmlns:p14="http://schemas.microsoft.com/office/powerpoint/2010/main" val="1056913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564D-EB87-AB0A-6BB0-D0923AB42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4D520C-A1DC-B5AA-50C9-4330039FBD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D0325E-B3DD-2AFE-F684-75B347438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2807BF-23A6-3BB0-FE12-7DEA31C56344}"/>
              </a:ext>
            </a:extLst>
          </p:cNvPr>
          <p:cNvSpPr>
            <a:spLocks noGrp="1"/>
          </p:cNvSpPr>
          <p:nvPr>
            <p:ph type="dt" sz="half" idx="10"/>
          </p:nvPr>
        </p:nvSpPr>
        <p:spPr/>
        <p:txBody>
          <a:bodyPr/>
          <a:lstStyle/>
          <a:p>
            <a:fld id="{FF1B2DE3-66BD-45D1-BFD8-B289CA4CF73F}" type="datetimeFigureOut">
              <a:rPr lang="en-GB" smtClean="0"/>
              <a:t>11/04/2025</a:t>
            </a:fld>
            <a:endParaRPr lang="en-GB" dirty="0"/>
          </a:p>
        </p:txBody>
      </p:sp>
      <p:sp>
        <p:nvSpPr>
          <p:cNvPr id="6" name="Footer Placeholder 5">
            <a:extLst>
              <a:ext uri="{FF2B5EF4-FFF2-40B4-BE49-F238E27FC236}">
                <a16:creationId xmlns:a16="http://schemas.microsoft.com/office/drawing/2014/main" id="{B7CA4788-5E64-E7BB-F405-C0F9AE7F673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56DDE9D-16A5-D950-1745-72372DB22E5E}"/>
              </a:ext>
            </a:extLst>
          </p:cNvPr>
          <p:cNvSpPr>
            <a:spLocks noGrp="1"/>
          </p:cNvSpPr>
          <p:nvPr>
            <p:ph type="sldNum" sz="quarter" idx="12"/>
          </p:nvPr>
        </p:nvSpPr>
        <p:spPr/>
        <p:txBody>
          <a:bodyPr/>
          <a:lstStyle/>
          <a:p>
            <a:fld id="{BCCFD3FC-937B-45A0-B9CB-9A7489E24F83}" type="slidenum">
              <a:rPr lang="en-GB" smtClean="0"/>
              <a:t>‹#›</a:t>
            </a:fld>
            <a:endParaRPr lang="en-GB" dirty="0"/>
          </a:p>
        </p:txBody>
      </p:sp>
    </p:spTree>
    <p:extLst>
      <p:ext uri="{BB962C8B-B14F-4D97-AF65-F5344CB8AC3E}">
        <p14:creationId xmlns:p14="http://schemas.microsoft.com/office/powerpoint/2010/main" val="220443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8BBC1-03BD-004A-926D-E661335B8D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B3B5C6-9FCC-0320-F63F-3A09B2F538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C127875-4546-0F1D-7E9D-A7D80E611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F30105-FF9B-61E3-C02E-6301D9F0BA81}"/>
              </a:ext>
            </a:extLst>
          </p:cNvPr>
          <p:cNvSpPr>
            <a:spLocks noGrp="1"/>
          </p:cNvSpPr>
          <p:nvPr>
            <p:ph type="dt" sz="half" idx="10"/>
          </p:nvPr>
        </p:nvSpPr>
        <p:spPr/>
        <p:txBody>
          <a:bodyPr/>
          <a:lstStyle/>
          <a:p>
            <a:fld id="{FF1B2DE3-66BD-45D1-BFD8-B289CA4CF73F}" type="datetimeFigureOut">
              <a:rPr lang="en-GB" smtClean="0"/>
              <a:t>11/04/2025</a:t>
            </a:fld>
            <a:endParaRPr lang="en-GB" dirty="0"/>
          </a:p>
        </p:txBody>
      </p:sp>
      <p:sp>
        <p:nvSpPr>
          <p:cNvPr id="6" name="Footer Placeholder 5">
            <a:extLst>
              <a:ext uri="{FF2B5EF4-FFF2-40B4-BE49-F238E27FC236}">
                <a16:creationId xmlns:a16="http://schemas.microsoft.com/office/drawing/2014/main" id="{2D453FD7-B5C9-15F8-62E3-7774C110617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11F85B8-2771-161B-1CFA-4F49DC7E06C9}"/>
              </a:ext>
            </a:extLst>
          </p:cNvPr>
          <p:cNvSpPr>
            <a:spLocks noGrp="1"/>
          </p:cNvSpPr>
          <p:nvPr>
            <p:ph type="sldNum" sz="quarter" idx="12"/>
          </p:nvPr>
        </p:nvSpPr>
        <p:spPr/>
        <p:txBody>
          <a:bodyPr/>
          <a:lstStyle/>
          <a:p>
            <a:fld id="{BCCFD3FC-937B-45A0-B9CB-9A7489E24F83}" type="slidenum">
              <a:rPr lang="en-GB" smtClean="0"/>
              <a:t>‹#›</a:t>
            </a:fld>
            <a:endParaRPr lang="en-GB" dirty="0"/>
          </a:p>
        </p:txBody>
      </p:sp>
    </p:spTree>
    <p:extLst>
      <p:ext uri="{BB962C8B-B14F-4D97-AF65-F5344CB8AC3E}">
        <p14:creationId xmlns:p14="http://schemas.microsoft.com/office/powerpoint/2010/main" val="209688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8576A4-74D0-7328-4E32-02B708F6D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DDB1F0-412F-E34B-B338-BF2D4F91A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DCF80E-C8AF-25EE-384B-D5E99FA13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1B2DE3-66BD-45D1-BFD8-B289CA4CF73F}" type="datetimeFigureOut">
              <a:rPr lang="en-GB" smtClean="0"/>
              <a:t>11/04/2025</a:t>
            </a:fld>
            <a:endParaRPr lang="en-GB" dirty="0"/>
          </a:p>
        </p:txBody>
      </p:sp>
      <p:sp>
        <p:nvSpPr>
          <p:cNvPr id="5" name="Footer Placeholder 4">
            <a:extLst>
              <a:ext uri="{FF2B5EF4-FFF2-40B4-BE49-F238E27FC236}">
                <a16:creationId xmlns:a16="http://schemas.microsoft.com/office/drawing/2014/main" id="{B217B1F2-60BB-3A78-64C9-16BF06A831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1570837D-5A0C-BBE6-9B87-C3168D82B5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CFD3FC-937B-45A0-B9CB-9A7489E24F83}" type="slidenum">
              <a:rPr lang="en-GB" smtClean="0"/>
              <a:t>‹#›</a:t>
            </a:fld>
            <a:endParaRPr lang="en-GB" dirty="0"/>
          </a:p>
        </p:txBody>
      </p:sp>
      <p:grpSp>
        <p:nvGrpSpPr>
          <p:cNvPr id="7" name="Group 6">
            <a:extLst>
              <a:ext uri="{FF2B5EF4-FFF2-40B4-BE49-F238E27FC236}">
                <a16:creationId xmlns:a16="http://schemas.microsoft.com/office/drawing/2014/main" id="{B16EEA2E-23CE-42FB-E839-C5639FF17DB4}"/>
              </a:ext>
            </a:extLst>
          </p:cNvPr>
          <p:cNvGrpSpPr/>
          <p:nvPr userDrawn="1"/>
        </p:nvGrpSpPr>
        <p:grpSpPr>
          <a:xfrm>
            <a:off x="-12526" y="6146106"/>
            <a:ext cx="12208565" cy="732738"/>
            <a:chOff x="0" y="6146106"/>
            <a:chExt cx="12208565" cy="732738"/>
          </a:xfrm>
        </p:grpSpPr>
        <p:pic>
          <p:nvPicPr>
            <p:cNvPr id="8" name="Picture 7">
              <a:extLst>
                <a:ext uri="{FF2B5EF4-FFF2-40B4-BE49-F238E27FC236}">
                  <a16:creationId xmlns:a16="http://schemas.microsoft.com/office/drawing/2014/main" id="{EC3ADC2B-F6F2-2FF3-55B7-6CBAD79CB1BA}"/>
                </a:ext>
              </a:extLst>
            </p:cNvPr>
            <p:cNvPicPr>
              <a:picLocks noChangeAspect="1"/>
            </p:cNvPicPr>
            <p:nvPr userDrawn="1"/>
          </p:nvPicPr>
          <p:blipFill>
            <a:blip r:embed="rId13"/>
            <a:srcRect t="3176"/>
            <a:stretch/>
          </p:blipFill>
          <p:spPr>
            <a:xfrm>
              <a:off x="2102385" y="6146106"/>
              <a:ext cx="7987229" cy="732738"/>
            </a:xfrm>
            <a:prstGeom prst="rect">
              <a:avLst/>
            </a:prstGeom>
          </p:spPr>
        </p:pic>
        <p:sp>
          <p:nvSpPr>
            <p:cNvPr id="9" name="Rectangle 8">
              <a:extLst>
                <a:ext uri="{FF2B5EF4-FFF2-40B4-BE49-F238E27FC236}">
                  <a16:creationId xmlns:a16="http://schemas.microsoft.com/office/drawing/2014/main" id="{14FD9DB6-FF16-A8DC-1CCF-9C9B518D9A2B}"/>
                </a:ext>
              </a:extLst>
            </p:cNvPr>
            <p:cNvSpPr/>
            <p:nvPr userDrawn="1"/>
          </p:nvSpPr>
          <p:spPr>
            <a:xfrm>
              <a:off x="0" y="6146106"/>
              <a:ext cx="2226365" cy="725146"/>
            </a:xfrm>
            <a:prstGeom prst="rect">
              <a:avLst/>
            </a:prstGeom>
            <a:solidFill>
              <a:srgbClr val="B74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7A9DF176-3BDC-1585-F639-AD11E0AB1731}"/>
                </a:ext>
              </a:extLst>
            </p:cNvPr>
            <p:cNvSpPr/>
            <p:nvPr userDrawn="1"/>
          </p:nvSpPr>
          <p:spPr>
            <a:xfrm>
              <a:off x="9982200" y="6150278"/>
              <a:ext cx="2226365" cy="720973"/>
            </a:xfrm>
            <a:prstGeom prst="rect">
              <a:avLst/>
            </a:prstGeom>
            <a:solidFill>
              <a:srgbClr val="B74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descr="A close-up of a logo&#10;&#10;AI-generated content may be incorrect.">
            <a:extLst>
              <a:ext uri="{FF2B5EF4-FFF2-40B4-BE49-F238E27FC236}">
                <a16:creationId xmlns:a16="http://schemas.microsoft.com/office/drawing/2014/main" id="{81BEBCC3-F317-9A50-5FF1-16E448308A3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6394" y="45029"/>
            <a:ext cx="1849916" cy="691383"/>
          </a:xfrm>
          <a:prstGeom prst="rect">
            <a:avLst/>
          </a:prstGeom>
        </p:spPr>
      </p:pic>
      <p:pic>
        <p:nvPicPr>
          <p:cNvPr id="12" name="Picture 11" descr="A black and white logo&#10;&#10;AI-generated content may be incorrect.">
            <a:extLst>
              <a:ext uri="{FF2B5EF4-FFF2-40B4-BE49-F238E27FC236}">
                <a16:creationId xmlns:a16="http://schemas.microsoft.com/office/drawing/2014/main" id="{8679BA79-57A3-48FF-C35B-E9750E6D337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114666" y="9935"/>
            <a:ext cx="2064343" cy="590425"/>
          </a:xfrm>
          <a:prstGeom prst="rect">
            <a:avLst/>
          </a:prstGeom>
        </p:spPr>
      </p:pic>
    </p:spTree>
    <p:extLst>
      <p:ext uri="{BB962C8B-B14F-4D97-AF65-F5344CB8AC3E}">
        <p14:creationId xmlns:p14="http://schemas.microsoft.com/office/powerpoint/2010/main" val="1926823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gov.uk/guidance/understanding-biodiversity-net-gain#measuring-biodiversit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A1FB-CB45-E890-F64C-CDD3F539687B}"/>
              </a:ext>
            </a:extLst>
          </p:cNvPr>
          <p:cNvSpPr>
            <a:spLocks noGrp="1"/>
          </p:cNvSpPr>
          <p:nvPr>
            <p:ph type="ctrTitle"/>
          </p:nvPr>
        </p:nvSpPr>
        <p:spPr/>
        <p:txBody>
          <a:bodyPr/>
          <a:lstStyle/>
          <a:p>
            <a:r>
              <a:rPr lang="en-GB" dirty="0"/>
              <a:t>Monk Sherborne Solar Farm</a:t>
            </a:r>
          </a:p>
        </p:txBody>
      </p:sp>
    </p:spTree>
    <p:extLst>
      <p:ext uri="{BB962C8B-B14F-4D97-AF65-F5344CB8AC3E}">
        <p14:creationId xmlns:p14="http://schemas.microsoft.com/office/powerpoint/2010/main" val="136510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CFA4-FDB9-3B02-5136-30D232BE1C23}"/>
              </a:ext>
            </a:extLst>
          </p:cNvPr>
          <p:cNvSpPr>
            <a:spLocks noGrp="1"/>
          </p:cNvSpPr>
          <p:nvPr>
            <p:ph type="title"/>
          </p:nvPr>
        </p:nvSpPr>
        <p:spPr>
          <a:xfrm>
            <a:off x="0" y="827903"/>
            <a:ext cx="10515600" cy="747686"/>
          </a:xfrm>
        </p:spPr>
        <p:txBody>
          <a:bodyPr>
            <a:normAutofit/>
          </a:bodyPr>
          <a:lstStyle/>
          <a:p>
            <a:r>
              <a:rPr lang="en-GB" dirty="0"/>
              <a:t>Proposed On-site Infrastructure</a:t>
            </a:r>
          </a:p>
        </p:txBody>
      </p:sp>
      <p:sp>
        <p:nvSpPr>
          <p:cNvPr id="7" name="TextBox 6">
            <a:extLst>
              <a:ext uri="{FF2B5EF4-FFF2-40B4-BE49-F238E27FC236}">
                <a16:creationId xmlns:a16="http://schemas.microsoft.com/office/drawing/2014/main" id="{BC8626F8-A117-FB8E-8AB7-C8A073BA13D7}"/>
              </a:ext>
            </a:extLst>
          </p:cNvPr>
          <p:cNvSpPr txBox="1"/>
          <p:nvPr/>
        </p:nvSpPr>
        <p:spPr>
          <a:xfrm>
            <a:off x="30523" y="1575589"/>
            <a:ext cx="4899286" cy="2862322"/>
          </a:xfrm>
          <a:prstGeom prst="rect">
            <a:avLst/>
          </a:prstGeom>
          <a:noFill/>
        </p:spPr>
        <p:txBody>
          <a:bodyPr wrap="square">
            <a:spAutoFit/>
          </a:bodyPr>
          <a:lstStyle/>
          <a:p>
            <a:r>
              <a:rPr lang="en-GB" sz="1800" dirty="0">
                <a:effectLst/>
                <a:latin typeface="Aptos" panose="020B0004020202020204" pitchFamily="34" charset="0"/>
                <a:ea typeface="Times New Roman" panose="02020603050405020304" pitchFamily="18" charset="0"/>
                <a:cs typeface="Aptos" panose="020B0004020202020204" pitchFamily="34" charset="0"/>
              </a:rPr>
              <a:t>In addition to panels, what other infrastructure will be on site? </a:t>
            </a:r>
          </a:p>
          <a:p>
            <a:pPr marL="342900" lvl="0" indent="-342900">
              <a:buFont typeface="Aptos" panose="020B0004020202020204" pitchFamily="34" charset="0"/>
              <a:buChar char="-"/>
            </a:pPr>
            <a:r>
              <a:rPr lang="en-GB" sz="1800" dirty="0">
                <a:effectLst/>
                <a:latin typeface="Aptos" panose="020B0004020202020204" pitchFamily="34" charset="0"/>
                <a:ea typeface="Times New Roman" panose="02020603050405020304" pitchFamily="18" charset="0"/>
                <a:cs typeface="Times New Roman" panose="02020603050405020304" pitchFamily="18" charset="0"/>
              </a:rPr>
              <a:t>On-site substation</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en-GB" sz="1800" dirty="0">
                <a:effectLst/>
                <a:latin typeface="Aptos" panose="020B0004020202020204" pitchFamily="34" charset="0"/>
                <a:ea typeface="Times New Roman" panose="02020603050405020304" pitchFamily="18" charset="0"/>
                <a:cs typeface="Times New Roman" panose="02020603050405020304" pitchFamily="18" charset="0"/>
              </a:rPr>
              <a:t>Inverters</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en-GB" sz="1800" dirty="0">
                <a:effectLst/>
                <a:latin typeface="Aptos" panose="020B0004020202020204" pitchFamily="34" charset="0"/>
                <a:ea typeface="Times New Roman" panose="02020603050405020304" pitchFamily="18" charset="0"/>
                <a:cs typeface="Times New Roman" panose="02020603050405020304" pitchFamily="18" charset="0"/>
              </a:rPr>
              <a:t>Switchgear containers</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en-GB" sz="1800" dirty="0">
                <a:effectLst/>
                <a:latin typeface="Aptos" panose="020B0004020202020204" pitchFamily="34" charset="0"/>
                <a:ea typeface="Times New Roman" panose="02020603050405020304" pitchFamily="18" charset="0"/>
                <a:cs typeface="Times New Roman" panose="02020603050405020304" pitchFamily="18" charset="0"/>
              </a:rPr>
              <a:t>Spare parts containers</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en-GB" sz="1800" dirty="0">
                <a:effectLst/>
                <a:latin typeface="Aptos" panose="020B0004020202020204" pitchFamily="34" charset="0"/>
                <a:ea typeface="Times New Roman" panose="02020603050405020304" pitchFamily="18" charset="0"/>
                <a:cs typeface="Times New Roman" panose="02020603050405020304" pitchFamily="18" charset="0"/>
              </a:rPr>
              <a:t>CCTV</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en-GB" sz="1800" dirty="0">
                <a:effectLst/>
                <a:latin typeface="Aptos" panose="020B0004020202020204" pitchFamily="34" charset="0"/>
                <a:ea typeface="Times New Roman" panose="02020603050405020304" pitchFamily="18" charset="0"/>
                <a:cs typeface="Times New Roman" panose="02020603050405020304" pitchFamily="18" charset="0"/>
              </a:rPr>
              <a:t>Transformer</a:t>
            </a:r>
          </a:p>
          <a:p>
            <a:pPr marL="342900" lvl="0" indent="-342900">
              <a:buFont typeface="Aptos" panose="020B0004020202020204" pitchFamily="34" charset="0"/>
              <a:buChar char="-"/>
            </a:pPr>
            <a:r>
              <a:rPr lang="en-GB" dirty="0">
                <a:latin typeface="Aptos" panose="020B0004020202020204" pitchFamily="34" charset="0"/>
                <a:ea typeface="Aptos" panose="020B0004020202020204" pitchFamily="34" charset="0"/>
                <a:cs typeface="Times New Roman" panose="02020603050405020304" pitchFamily="18" charset="0"/>
              </a:rPr>
              <a:t>Agricultural fencing</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endParaRPr lang="en-GB" sz="1800" dirty="0">
              <a:effectLst/>
              <a:latin typeface="Aptos" panose="020B0004020202020204" pitchFamily="34" charset="0"/>
              <a:ea typeface="Times New Roman" panose="02020603050405020304" pitchFamily="18" charset="0"/>
              <a:cs typeface="Aptos" panose="020B0004020202020204" pitchFamily="34" charset="0"/>
            </a:endParaRPr>
          </a:p>
        </p:txBody>
      </p:sp>
      <p:pic>
        <p:nvPicPr>
          <p:cNvPr id="4" name="Picture 3">
            <a:extLst>
              <a:ext uri="{FF2B5EF4-FFF2-40B4-BE49-F238E27FC236}">
                <a16:creationId xmlns:a16="http://schemas.microsoft.com/office/drawing/2014/main" id="{22496F07-B4A0-4BDB-2358-A65C3C88368F}"/>
              </a:ext>
            </a:extLst>
          </p:cNvPr>
          <p:cNvPicPr>
            <a:picLocks noChangeAspect="1"/>
          </p:cNvPicPr>
          <p:nvPr/>
        </p:nvPicPr>
        <p:blipFill>
          <a:blip r:embed="rId2"/>
          <a:stretch>
            <a:fillRect/>
          </a:stretch>
        </p:blipFill>
        <p:spPr>
          <a:xfrm>
            <a:off x="5591429" y="1568901"/>
            <a:ext cx="6346209" cy="4461196"/>
          </a:xfrm>
          <a:prstGeom prst="rect">
            <a:avLst/>
          </a:prstGeom>
        </p:spPr>
      </p:pic>
    </p:spTree>
    <p:extLst>
      <p:ext uri="{BB962C8B-B14F-4D97-AF65-F5344CB8AC3E}">
        <p14:creationId xmlns:p14="http://schemas.microsoft.com/office/powerpoint/2010/main" val="79338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6C57-F656-DC38-7A11-61302E5E870C}"/>
              </a:ext>
            </a:extLst>
          </p:cNvPr>
          <p:cNvSpPr>
            <a:spLocks noGrp="1"/>
          </p:cNvSpPr>
          <p:nvPr>
            <p:ph type="title"/>
          </p:nvPr>
        </p:nvSpPr>
        <p:spPr>
          <a:xfrm>
            <a:off x="-1" y="642115"/>
            <a:ext cx="4843849" cy="656665"/>
          </a:xfrm>
        </p:spPr>
        <p:txBody>
          <a:bodyPr>
            <a:normAutofit fontScale="90000"/>
          </a:bodyPr>
          <a:lstStyle/>
          <a:p>
            <a:r>
              <a:rPr lang="en-GB" dirty="0"/>
              <a:t>Construction Route</a:t>
            </a:r>
          </a:p>
        </p:txBody>
      </p:sp>
      <p:sp>
        <p:nvSpPr>
          <p:cNvPr id="7" name="TextBox 6">
            <a:extLst>
              <a:ext uri="{FF2B5EF4-FFF2-40B4-BE49-F238E27FC236}">
                <a16:creationId xmlns:a16="http://schemas.microsoft.com/office/drawing/2014/main" id="{0A89468B-E777-CBDA-A988-E5EF24A0A59D}"/>
              </a:ext>
            </a:extLst>
          </p:cNvPr>
          <p:cNvSpPr txBox="1"/>
          <p:nvPr/>
        </p:nvSpPr>
        <p:spPr>
          <a:xfrm>
            <a:off x="0" y="1187673"/>
            <a:ext cx="4843849" cy="5016758"/>
          </a:xfrm>
          <a:prstGeom prst="rect">
            <a:avLst/>
          </a:prstGeom>
          <a:noFill/>
        </p:spPr>
        <p:txBody>
          <a:bodyPr wrap="square">
            <a:spAutoFit/>
          </a:bodyPr>
          <a:lstStyle/>
          <a:p>
            <a:r>
              <a:rPr lang="en-GB" sz="1600" dirty="0">
                <a:effectLst/>
                <a:latin typeface="Aptos" panose="020B0004020202020204" pitchFamily="34" charset="0"/>
                <a:ea typeface="Times New Roman" panose="02020603050405020304" pitchFamily="18" charset="0"/>
                <a:cs typeface="Aptos" panose="020B0004020202020204" pitchFamily="34" charset="0"/>
              </a:rPr>
              <a:t>Q. May we have a copy of the Solar Farm Traffic surveys? If not, please can you share details of how access to the construction sites will be managed (esp. safety)? </a:t>
            </a:r>
            <a:br>
              <a:rPr lang="en-GB" sz="1600" dirty="0">
                <a:effectLst/>
                <a:latin typeface="Aptos" panose="020B0004020202020204" pitchFamily="34" charset="0"/>
                <a:ea typeface="Times New Roman" panose="02020603050405020304" pitchFamily="18" charset="0"/>
                <a:cs typeface="Aptos" panose="020B0004020202020204" pitchFamily="34" charset="0"/>
              </a:rPr>
            </a:br>
            <a:r>
              <a:rPr lang="en-GB" sz="1600" dirty="0">
                <a:effectLst/>
                <a:latin typeface="Aptos" panose="020B0004020202020204" pitchFamily="34" charset="0"/>
                <a:ea typeface="Times New Roman" panose="02020603050405020304" pitchFamily="18" charset="0"/>
                <a:cs typeface="Aptos" panose="020B0004020202020204" pitchFamily="34" charset="0"/>
              </a:rPr>
              <a:t>A. </a:t>
            </a:r>
            <a:r>
              <a:rPr lang="en-GB" sz="1600" dirty="0">
                <a:effectLst/>
                <a:latin typeface="Aptos" panose="020B0004020202020204" pitchFamily="34" charset="0"/>
                <a:ea typeface="Aptos" panose="020B0004020202020204" pitchFamily="34" charset="0"/>
                <a:cs typeface="Aptos" panose="020B0004020202020204" pitchFamily="34" charset="0"/>
              </a:rPr>
              <a:t>Proposed vehicle numbers will be submitted with the formal planning submission. The Local Highways Authority will review this and provide their comments accordingly. A detailed Construction Traffic Management Plan (CTMP) will be secured through planning condition. This will include details of any required mitigation/management.</a:t>
            </a:r>
          </a:p>
          <a:p>
            <a:r>
              <a:rPr lang="en-GB" sz="1600" dirty="0">
                <a:effectLst/>
                <a:latin typeface="Aptos" panose="020B0004020202020204" pitchFamily="34" charset="0"/>
                <a:ea typeface="Times New Roman" panose="02020603050405020304" pitchFamily="18" charset="0"/>
                <a:cs typeface="Aptos" panose="020B0004020202020204" pitchFamily="34" charset="0"/>
              </a:rPr>
              <a:t>Q. Where will the panel assembly and parking be situated for the site during the construction period. What will happen to this plot of land after the solar farm is built? </a:t>
            </a:r>
            <a:br>
              <a:rPr lang="en-GB" sz="1600" dirty="0">
                <a:effectLst/>
                <a:latin typeface="Aptos" panose="020B0004020202020204" pitchFamily="34" charset="0"/>
                <a:ea typeface="Times New Roman" panose="02020603050405020304" pitchFamily="18" charset="0"/>
                <a:cs typeface="Aptos" panose="020B0004020202020204" pitchFamily="34" charset="0"/>
              </a:rPr>
            </a:br>
            <a:r>
              <a:rPr lang="en-GB" sz="1600" dirty="0">
                <a:effectLst/>
                <a:latin typeface="Aptos" panose="020B0004020202020204" pitchFamily="34" charset="0"/>
                <a:ea typeface="Times New Roman" panose="02020603050405020304" pitchFamily="18" charset="0"/>
                <a:cs typeface="Aptos" panose="020B0004020202020204" pitchFamily="34" charset="0"/>
              </a:rPr>
              <a:t>A. </a:t>
            </a:r>
            <a:r>
              <a:rPr lang="en-GB" sz="1600" dirty="0">
                <a:effectLst/>
                <a:latin typeface="Aptos" panose="020B0004020202020204" pitchFamily="34" charset="0"/>
                <a:ea typeface="Aptos" panose="020B0004020202020204" pitchFamily="34" charset="0"/>
                <a:cs typeface="Aptos" panose="020B0004020202020204" pitchFamily="34" charset="0"/>
              </a:rPr>
              <a:t>The layout will include a construction compound area within the red line boundary of the site which will include a laydown area and off-road parking. Likely this will be the last area to be developed within the site boundaries.</a:t>
            </a:r>
          </a:p>
        </p:txBody>
      </p:sp>
      <p:pic>
        <p:nvPicPr>
          <p:cNvPr id="5" name="Picture 4">
            <a:extLst>
              <a:ext uri="{FF2B5EF4-FFF2-40B4-BE49-F238E27FC236}">
                <a16:creationId xmlns:a16="http://schemas.microsoft.com/office/drawing/2014/main" id="{CE044A0F-FDD3-88BE-563E-92E328666F94}"/>
              </a:ext>
            </a:extLst>
          </p:cNvPr>
          <p:cNvPicPr>
            <a:picLocks noChangeAspect="1"/>
          </p:cNvPicPr>
          <p:nvPr/>
        </p:nvPicPr>
        <p:blipFill>
          <a:blip r:embed="rId3"/>
          <a:stretch>
            <a:fillRect/>
          </a:stretch>
        </p:blipFill>
        <p:spPr>
          <a:xfrm>
            <a:off x="4843848" y="861169"/>
            <a:ext cx="7323761" cy="5135662"/>
          </a:xfrm>
          <a:prstGeom prst="rect">
            <a:avLst/>
          </a:prstGeom>
        </p:spPr>
      </p:pic>
    </p:spTree>
    <p:extLst>
      <p:ext uri="{BB962C8B-B14F-4D97-AF65-F5344CB8AC3E}">
        <p14:creationId xmlns:p14="http://schemas.microsoft.com/office/powerpoint/2010/main" val="35375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6405-AF90-50B8-90B8-23556DEF293A}"/>
              </a:ext>
            </a:extLst>
          </p:cNvPr>
          <p:cNvSpPr>
            <a:spLocks noGrp="1"/>
          </p:cNvSpPr>
          <p:nvPr>
            <p:ph type="title"/>
          </p:nvPr>
        </p:nvSpPr>
        <p:spPr>
          <a:xfrm>
            <a:off x="0" y="837866"/>
            <a:ext cx="10515600" cy="840296"/>
          </a:xfrm>
        </p:spPr>
        <p:txBody>
          <a:bodyPr/>
          <a:lstStyle/>
          <a:p>
            <a:r>
              <a:rPr lang="en-GB" dirty="0"/>
              <a:t>Questions</a:t>
            </a:r>
          </a:p>
        </p:txBody>
      </p:sp>
      <p:sp>
        <p:nvSpPr>
          <p:cNvPr id="3" name="Content Placeholder 2">
            <a:extLst>
              <a:ext uri="{FF2B5EF4-FFF2-40B4-BE49-F238E27FC236}">
                <a16:creationId xmlns:a16="http://schemas.microsoft.com/office/drawing/2014/main" id="{CEF1B9DE-3B9C-2046-DE1F-249A00CE402E}"/>
              </a:ext>
            </a:extLst>
          </p:cNvPr>
          <p:cNvSpPr>
            <a:spLocks noGrp="1"/>
          </p:cNvSpPr>
          <p:nvPr>
            <p:ph idx="1"/>
          </p:nvPr>
        </p:nvSpPr>
        <p:spPr>
          <a:xfrm>
            <a:off x="-1" y="1813099"/>
            <a:ext cx="11122925" cy="4055438"/>
          </a:xfrm>
        </p:spPr>
        <p:txBody>
          <a:bodyPr>
            <a:normAutofit/>
          </a:bodyPr>
          <a:lstStyle/>
          <a:p>
            <a:pPr marL="0" indent="0">
              <a:buNone/>
            </a:pPr>
            <a:r>
              <a:rPr lang="en-GB" dirty="0"/>
              <a:t>Q. We understand that the tenancy transfers from Solar2 to Recurrent Energy following the application approval. How can you guarantee that any agreements are honoured by Recurrent Energy? </a:t>
            </a:r>
            <a:br>
              <a:rPr lang="en-GB" dirty="0"/>
            </a:br>
            <a:br>
              <a:rPr lang="en-GB" dirty="0"/>
            </a:br>
            <a:r>
              <a:rPr lang="en-GB" dirty="0"/>
              <a:t>A. </a:t>
            </a:r>
            <a:r>
              <a:rPr lang="en-GB" sz="2800" dirty="0"/>
              <a:t>Recurrent Energy own the SPV (Special Purpose Vehicle) for Monk Sherborne Solar Farm and are working with Solar2</a:t>
            </a:r>
            <a:r>
              <a:rPr lang="en-GB" dirty="0"/>
              <a:t> on </a:t>
            </a:r>
            <a:r>
              <a:rPr lang="en-GB" sz="2800" dirty="0"/>
              <a:t>the project</a:t>
            </a:r>
            <a:r>
              <a:rPr lang="en-GB" dirty="0"/>
              <a:t>. Both parties </a:t>
            </a:r>
            <a:r>
              <a:rPr lang="en-GB" sz="2800" dirty="0"/>
              <a:t>are in full agreement of all commitments which will be a part of the planning application. All requirements and conditions of the agreed planning approval (if gained) must be fully complied with.</a:t>
            </a:r>
          </a:p>
        </p:txBody>
      </p:sp>
    </p:spTree>
    <p:extLst>
      <p:ext uri="{BB962C8B-B14F-4D97-AF65-F5344CB8AC3E}">
        <p14:creationId xmlns:p14="http://schemas.microsoft.com/office/powerpoint/2010/main" val="420425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8CE92-BD8A-400E-99BB-CA38F9A64964}"/>
              </a:ext>
            </a:extLst>
          </p:cNvPr>
          <p:cNvSpPr>
            <a:spLocks noGrp="1"/>
          </p:cNvSpPr>
          <p:nvPr>
            <p:ph type="title"/>
          </p:nvPr>
        </p:nvSpPr>
        <p:spPr>
          <a:xfrm>
            <a:off x="0" y="846575"/>
            <a:ext cx="10515600" cy="842352"/>
          </a:xfrm>
        </p:spPr>
        <p:txBody>
          <a:bodyPr/>
          <a:lstStyle/>
          <a:p>
            <a:r>
              <a:rPr lang="en-GB" dirty="0"/>
              <a:t>Feedback – Leaflet</a:t>
            </a:r>
          </a:p>
        </p:txBody>
      </p:sp>
      <p:sp>
        <p:nvSpPr>
          <p:cNvPr id="3" name="Content Placeholder 2">
            <a:extLst>
              <a:ext uri="{FF2B5EF4-FFF2-40B4-BE49-F238E27FC236}">
                <a16:creationId xmlns:a16="http://schemas.microsoft.com/office/drawing/2014/main" id="{913957D1-BB7A-AC36-4A7E-E3C1E41D26DF}"/>
              </a:ext>
            </a:extLst>
          </p:cNvPr>
          <p:cNvSpPr>
            <a:spLocks noGrp="1"/>
          </p:cNvSpPr>
          <p:nvPr>
            <p:ph idx="1"/>
          </p:nvPr>
        </p:nvSpPr>
        <p:spPr>
          <a:xfrm>
            <a:off x="0" y="1838151"/>
            <a:ext cx="10515600" cy="2959317"/>
          </a:xfrm>
        </p:spPr>
        <p:txBody>
          <a:bodyPr/>
          <a:lstStyle/>
          <a:p>
            <a:r>
              <a:rPr lang="en-GB" dirty="0"/>
              <a:t>We fully acknowledge that an additional leaflet for a Welsh project was distributed in error to local residents. This was down to human error.</a:t>
            </a:r>
          </a:p>
          <a:p>
            <a:r>
              <a:rPr lang="en-GB" dirty="0"/>
              <a:t>Issues have been raised by residents reporting that they did not receive notification of the consultation. This has been investigated and both Royal Mail and the distribution company, have confirmed all leaflets were delivered.</a:t>
            </a:r>
          </a:p>
        </p:txBody>
      </p:sp>
    </p:spTree>
    <p:extLst>
      <p:ext uri="{BB962C8B-B14F-4D97-AF65-F5344CB8AC3E}">
        <p14:creationId xmlns:p14="http://schemas.microsoft.com/office/powerpoint/2010/main" val="2632729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2D53-EFE9-E844-37F6-F95BE66F0F35}"/>
              </a:ext>
            </a:extLst>
          </p:cNvPr>
          <p:cNvSpPr>
            <a:spLocks noGrp="1"/>
          </p:cNvSpPr>
          <p:nvPr>
            <p:ph type="title"/>
          </p:nvPr>
        </p:nvSpPr>
        <p:spPr>
          <a:xfrm>
            <a:off x="0" y="760396"/>
            <a:ext cx="10515600" cy="843665"/>
          </a:xfrm>
        </p:spPr>
        <p:txBody>
          <a:bodyPr/>
          <a:lstStyle/>
          <a:p>
            <a:r>
              <a:rPr lang="en-GB" dirty="0"/>
              <a:t>Feedback</a:t>
            </a:r>
          </a:p>
        </p:txBody>
      </p:sp>
      <p:pic>
        <p:nvPicPr>
          <p:cNvPr id="5" name="Content Placeholder 4" descr="Customer review outline">
            <a:extLst>
              <a:ext uri="{FF2B5EF4-FFF2-40B4-BE49-F238E27FC236}">
                <a16:creationId xmlns:a16="http://schemas.microsoft.com/office/drawing/2014/main" id="{4F85C539-2414-A9D6-586C-CB3FD12E5951}"/>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1277600" y="5243373"/>
            <a:ext cx="914400" cy="914400"/>
          </a:xfrm>
        </p:spPr>
      </p:pic>
      <p:grpSp>
        <p:nvGrpSpPr>
          <p:cNvPr id="16" name="Group 15">
            <a:extLst>
              <a:ext uri="{FF2B5EF4-FFF2-40B4-BE49-F238E27FC236}">
                <a16:creationId xmlns:a16="http://schemas.microsoft.com/office/drawing/2014/main" id="{E6999596-AEF2-E67B-8E06-02B9435AB9B5}"/>
              </a:ext>
            </a:extLst>
          </p:cNvPr>
          <p:cNvGrpSpPr/>
          <p:nvPr/>
        </p:nvGrpSpPr>
        <p:grpSpPr>
          <a:xfrm>
            <a:off x="326136" y="1604061"/>
            <a:ext cx="9306086" cy="914400"/>
            <a:chOff x="326136" y="1604061"/>
            <a:chExt cx="9306086" cy="914400"/>
          </a:xfrm>
        </p:grpSpPr>
        <p:sp>
          <p:nvSpPr>
            <p:cNvPr id="6" name="TextBox 5">
              <a:extLst>
                <a:ext uri="{FF2B5EF4-FFF2-40B4-BE49-F238E27FC236}">
                  <a16:creationId xmlns:a16="http://schemas.microsoft.com/office/drawing/2014/main" id="{0ADA7DF3-28E4-FFEF-A701-6D0744D62D3B}"/>
                </a:ext>
              </a:extLst>
            </p:cNvPr>
            <p:cNvSpPr txBox="1"/>
            <p:nvPr/>
          </p:nvSpPr>
          <p:spPr>
            <a:xfrm>
              <a:off x="1408176" y="1876595"/>
              <a:ext cx="8224046" cy="369332"/>
            </a:xfrm>
            <a:prstGeom prst="rect">
              <a:avLst/>
            </a:prstGeom>
            <a:noFill/>
          </p:spPr>
          <p:txBody>
            <a:bodyPr wrap="none" rtlCol="0">
              <a:spAutoFit/>
            </a:bodyPr>
            <a:lstStyle/>
            <a:p>
              <a:r>
                <a:rPr lang="en-GB" dirty="0"/>
                <a:t>Feedback period – just over 3 weeks (22 days) from public consultation exhibition </a:t>
              </a:r>
            </a:p>
          </p:txBody>
        </p:sp>
        <p:pic>
          <p:nvPicPr>
            <p:cNvPr id="8" name="Graphic 7" descr="Clock outline">
              <a:extLst>
                <a:ext uri="{FF2B5EF4-FFF2-40B4-BE49-F238E27FC236}">
                  <a16:creationId xmlns:a16="http://schemas.microsoft.com/office/drawing/2014/main" id="{6C296FAD-ED77-4103-EAE3-CF3D787F46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6136" y="1604061"/>
              <a:ext cx="914400" cy="914400"/>
            </a:xfrm>
            <a:prstGeom prst="rect">
              <a:avLst/>
            </a:prstGeom>
          </p:spPr>
        </p:pic>
      </p:grpSp>
      <p:grpSp>
        <p:nvGrpSpPr>
          <p:cNvPr id="15" name="Group 14">
            <a:extLst>
              <a:ext uri="{FF2B5EF4-FFF2-40B4-BE49-F238E27FC236}">
                <a16:creationId xmlns:a16="http://schemas.microsoft.com/office/drawing/2014/main" id="{BF8AFDB9-8D28-3BB2-6658-E48C9BB532AD}"/>
              </a:ext>
            </a:extLst>
          </p:cNvPr>
          <p:cNvGrpSpPr/>
          <p:nvPr/>
        </p:nvGrpSpPr>
        <p:grpSpPr>
          <a:xfrm>
            <a:off x="326136" y="2632210"/>
            <a:ext cx="7339850" cy="914400"/>
            <a:chOff x="326136" y="2632210"/>
            <a:chExt cx="7339850" cy="914400"/>
          </a:xfrm>
        </p:grpSpPr>
        <p:sp>
          <p:nvSpPr>
            <p:cNvPr id="9" name="TextBox 8">
              <a:extLst>
                <a:ext uri="{FF2B5EF4-FFF2-40B4-BE49-F238E27FC236}">
                  <a16:creationId xmlns:a16="http://schemas.microsoft.com/office/drawing/2014/main" id="{1905B51C-A997-CE87-07B9-994BAD83E783}"/>
                </a:ext>
              </a:extLst>
            </p:cNvPr>
            <p:cNvSpPr txBox="1"/>
            <p:nvPr/>
          </p:nvSpPr>
          <p:spPr>
            <a:xfrm>
              <a:off x="1459992" y="2904744"/>
              <a:ext cx="6205994" cy="369332"/>
            </a:xfrm>
            <a:prstGeom prst="rect">
              <a:avLst/>
            </a:prstGeom>
            <a:noFill/>
          </p:spPr>
          <p:txBody>
            <a:bodyPr wrap="none" rtlCol="0">
              <a:spAutoFit/>
            </a:bodyPr>
            <a:lstStyle/>
            <a:p>
              <a:r>
                <a:rPr lang="en-GB" dirty="0"/>
                <a:t>Planning application will be submitted early to mid-May 2025</a:t>
              </a:r>
            </a:p>
          </p:txBody>
        </p:sp>
        <p:pic>
          <p:nvPicPr>
            <p:cNvPr id="12" name="Graphic 11" descr="Stopwatch 75% outline">
              <a:extLst>
                <a:ext uri="{FF2B5EF4-FFF2-40B4-BE49-F238E27FC236}">
                  <a16:creationId xmlns:a16="http://schemas.microsoft.com/office/drawing/2014/main" id="{6BBAAA8A-B152-BDE4-B9C6-A522E719AF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6136" y="2632210"/>
              <a:ext cx="914400" cy="914400"/>
            </a:xfrm>
            <a:prstGeom prst="rect">
              <a:avLst/>
            </a:prstGeom>
          </p:spPr>
        </p:pic>
      </p:grpSp>
      <p:pic>
        <p:nvPicPr>
          <p:cNvPr id="13" name="Content Placeholder 4" descr="Customer review outline">
            <a:extLst>
              <a:ext uri="{FF2B5EF4-FFF2-40B4-BE49-F238E27FC236}">
                <a16:creationId xmlns:a16="http://schemas.microsoft.com/office/drawing/2014/main" id="{E412B921-BD55-1D64-4459-E3CF0DEA09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6136" y="3882339"/>
            <a:ext cx="914400" cy="914400"/>
          </a:xfrm>
          <a:prstGeom prst="rect">
            <a:avLst/>
          </a:prstGeom>
        </p:spPr>
      </p:pic>
      <p:sp>
        <p:nvSpPr>
          <p:cNvPr id="14" name="TextBox 13">
            <a:extLst>
              <a:ext uri="{FF2B5EF4-FFF2-40B4-BE49-F238E27FC236}">
                <a16:creationId xmlns:a16="http://schemas.microsoft.com/office/drawing/2014/main" id="{ABB63975-AC04-0C3F-7191-3EDDE5F7DFA7}"/>
              </a:ext>
            </a:extLst>
          </p:cNvPr>
          <p:cNvSpPr txBox="1"/>
          <p:nvPr/>
        </p:nvSpPr>
        <p:spPr>
          <a:xfrm>
            <a:off x="1459992" y="4016374"/>
            <a:ext cx="6001386" cy="646331"/>
          </a:xfrm>
          <a:prstGeom prst="rect">
            <a:avLst/>
          </a:prstGeom>
          <a:noFill/>
        </p:spPr>
        <p:txBody>
          <a:bodyPr wrap="none" rtlCol="0">
            <a:spAutoFit/>
          </a:bodyPr>
          <a:lstStyle/>
          <a:p>
            <a:r>
              <a:rPr lang="en-GB" dirty="0"/>
              <a:t>Additional opportunity to provide feedback, </a:t>
            </a:r>
            <a:br>
              <a:rPr lang="en-GB" dirty="0"/>
            </a:br>
            <a:r>
              <a:rPr lang="en-GB" dirty="0"/>
              <a:t>support or opposition for the project via the planning portal</a:t>
            </a:r>
          </a:p>
        </p:txBody>
      </p:sp>
    </p:spTree>
    <p:extLst>
      <p:ext uri="{BB962C8B-B14F-4D97-AF65-F5344CB8AC3E}">
        <p14:creationId xmlns:p14="http://schemas.microsoft.com/office/powerpoint/2010/main" val="1414276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0CA3D-4DEC-8AC7-EA71-35097EBD6E2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784B28-A13C-A22C-6F7A-8A5B7F786802}"/>
              </a:ext>
            </a:extLst>
          </p:cNvPr>
          <p:cNvSpPr>
            <a:spLocks noGrp="1"/>
          </p:cNvSpPr>
          <p:nvPr>
            <p:ph idx="1"/>
          </p:nvPr>
        </p:nvSpPr>
        <p:spPr>
          <a:xfrm>
            <a:off x="3467100" y="2520569"/>
            <a:ext cx="5257800" cy="908431"/>
          </a:xfrm>
        </p:spPr>
        <p:txBody>
          <a:bodyPr>
            <a:normAutofit lnSpcReduction="10000"/>
          </a:bodyPr>
          <a:lstStyle/>
          <a:p>
            <a:pPr marL="0" indent="0" algn="ctr">
              <a:buNone/>
            </a:pPr>
            <a:r>
              <a:rPr lang="en-GB" sz="6000" dirty="0">
                <a:solidFill>
                  <a:srgbClr val="B74778"/>
                </a:solidFill>
              </a:rPr>
              <a:t>THANK YOU</a:t>
            </a:r>
          </a:p>
        </p:txBody>
      </p:sp>
    </p:spTree>
    <p:extLst>
      <p:ext uri="{BB962C8B-B14F-4D97-AF65-F5344CB8AC3E}">
        <p14:creationId xmlns:p14="http://schemas.microsoft.com/office/powerpoint/2010/main" val="3386106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D0C31-71E8-586B-D6DE-AB9E12FB3421}"/>
              </a:ext>
            </a:extLst>
          </p:cNvPr>
          <p:cNvSpPr>
            <a:spLocks noGrp="1"/>
          </p:cNvSpPr>
          <p:nvPr>
            <p:ph type="title"/>
          </p:nvPr>
        </p:nvSpPr>
        <p:spPr>
          <a:xfrm>
            <a:off x="0" y="973041"/>
            <a:ext cx="10515600" cy="729396"/>
          </a:xfrm>
        </p:spPr>
        <p:txBody>
          <a:bodyPr/>
          <a:lstStyle/>
          <a:p>
            <a:r>
              <a:rPr lang="en-GB" dirty="0"/>
              <a:t>Monk Sherborne Solar Farm - Overview</a:t>
            </a:r>
          </a:p>
        </p:txBody>
      </p:sp>
      <p:sp>
        <p:nvSpPr>
          <p:cNvPr id="3" name="Content Placeholder 2">
            <a:extLst>
              <a:ext uri="{FF2B5EF4-FFF2-40B4-BE49-F238E27FC236}">
                <a16:creationId xmlns:a16="http://schemas.microsoft.com/office/drawing/2014/main" id="{FA79E5B9-FF02-1591-5D04-95D441957D7C}"/>
              </a:ext>
            </a:extLst>
          </p:cNvPr>
          <p:cNvSpPr>
            <a:spLocks noGrp="1"/>
          </p:cNvSpPr>
          <p:nvPr>
            <p:ph idx="1"/>
          </p:nvPr>
        </p:nvSpPr>
        <p:spPr>
          <a:xfrm>
            <a:off x="0" y="1837374"/>
            <a:ext cx="6391656" cy="2112834"/>
          </a:xfrm>
        </p:spPr>
        <p:txBody>
          <a:bodyPr>
            <a:normAutofit fontScale="92500" lnSpcReduction="20000"/>
          </a:bodyPr>
          <a:lstStyle/>
          <a:p>
            <a:pPr marL="0" indent="0">
              <a:buNone/>
            </a:pPr>
            <a:r>
              <a:rPr lang="en-GB" dirty="0"/>
              <a:t>Proposals for:-</a:t>
            </a:r>
          </a:p>
          <a:p>
            <a:r>
              <a:rPr lang="en-GB" dirty="0"/>
              <a:t>Up to 28MW solar farm </a:t>
            </a:r>
          </a:p>
          <a:p>
            <a:r>
              <a:rPr lang="en-GB" dirty="0"/>
              <a:t>82.9 hectares (204 acres)</a:t>
            </a:r>
          </a:p>
          <a:p>
            <a:r>
              <a:rPr lang="en-GB" dirty="0"/>
              <a:t>In excess of 10% Biodiversity Net Gain </a:t>
            </a:r>
          </a:p>
          <a:p>
            <a:r>
              <a:rPr lang="en-GB" dirty="0"/>
              <a:t>Community Benefit Fund</a:t>
            </a:r>
          </a:p>
        </p:txBody>
      </p:sp>
      <p:pic>
        <p:nvPicPr>
          <p:cNvPr id="5" name="Picture 4" descr="A map of a city">
            <a:extLst>
              <a:ext uri="{FF2B5EF4-FFF2-40B4-BE49-F238E27FC236}">
                <a16:creationId xmlns:a16="http://schemas.microsoft.com/office/drawing/2014/main" id="{51A154C2-01A6-B5A1-7896-B1687D017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508" y="1745252"/>
            <a:ext cx="5124271" cy="4165737"/>
          </a:xfrm>
          <a:prstGeom prst="rect">
            <a:avLst/>
          </a:prstGeom>
        </p:spPr>
      </p:pic>
    </p:spTree>
    <p:extLst>
      <p:ext uri="{BB962C8B-B14F-4D97-AF65-F5344CB8AC3E}">
        <p14:creationId xmlns:p14="http://schemas.microsoft.com/office/powerpoint/2010/main" val="4233038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0DC16-F56B-9460-78F0-E8E9B2C15F66}"/>
              </a:ext>
            </a:extLst>
          </p:cNvPr>
          <p:cNvSpPr>
            <a:spLocks noGrp="1"/>
          </p:cNvSpPr>
          <p:nvPr>
            <p:ph type="title"/>
          </p:nvPr>
        </p:nvSpPr>
        <p:spPr>
          <a:xfrm>
            <a:off x="0" y="681037"/>
            <a:ext cx="10515600" cy="880163"/>
          </a:xfrm>
        </p:spPr>
        <p:txBody>
          <a:bodyPr/>
          <a:lstStyle/>
          <a:p>
            <a:r>
              <a:rPr lang="en-GB" dirty="0"/>
              <a:t>Monk Sherborne Solar Farm – Site Boundary</a:t>
            </a:r>
          </a:p>
        </p:txBody>
      </p:sp>
      <p:pic>
        <p:nvPicPr>
          <p:cNvPr id="5" name="Picture 4">
            <a:extLst>
              <a:ext uri="{FF2B5EF4-FFF2-40B4-BE49-F238E27FC236}">
                <a16:creationId xmlns:a16="http://schemas.microsoft.com/office/drawing/2014/main" id="{B29294DD-9C94-24D1-A7A5-A1E0DEF8D4AC}"/>
              </a:ext>
            </a:extLst>
          </p:cNvPr>
          <p:cNvPicPr>
            <a:picLocks noChangeAspect="1"/>
          </p:cNvPicPr>
          <p:nvPr/>
        </p:nvPicPr>
        <p:blipFill>
          <a:blip r:embed="rId2"/>
          <a:stretch>
            <a:fillRect/>
          </a:stretch>
        </p:blipFill>
        <p:spPr>
          <a:xfrm>
            <a:off x="2972248" y="1561200"/>
            <a:ext cx="6247504" cy="4384432"/>
          </a:xfrm>
          <a:prstGeom prst="rect">
            <a:avLst/>
          </a:prstGeom>
        </p:spPr>
      </p:pic>
    </p:spTree>
    <p:extLst>
      <p:ext uri="{BB962C8B-B14F-4D97-AF65-F5344CB8AC3E}">
        <p14:creationId xmlns:p14="http://schemas.microsoft.com/office/powerpoint/2010/main" val="148194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FE87-31C7-6DF6-BE17-B74DB6537161}"/>
              </a:ext>
            </a:extLst>
          </p:cNvPr>
          <p:cNvSpPr>
            <a:spLocks noGrp="1"/>
          </p:cNvSpPr>
          <p:nvPr>
            <p:ph type="title"/>
          </p:nvPr>
        </p:nvSpPr>
        <p:spPr>
          <a:xfrm>
            <a:off x="11484" y="840047"/>
            <a:ext cx="10515600" cy="788011"/>
          </a:xfrm>
        </p:spPr>
        <p:txBody>
          <a:bodyPr/>
          <a:lstStyle/>
          <a:p>
            <a:r>
              <a:rPr lang="en-GB" dirty="0"/>
              <a:t>Public Consultation</a:t>
            </a:r>
          </a:p>
        </p:txBody>
      </p:sp>
      <p:sp>
        <p:nvSpPr>
          <p:cNvPr id="3" name="Content Placeholder 2">
            <a:extLst>
              <a:ext uri="{FF2B5EF4-FFF2-40B4-BE49-F238E27FC236}">
                <a16:creationId xmlns:a16="http://schemas.microsoft.com/office/drawing/2014/main" id="{A7DB6FB2-0F0C-E534-C276-F088E084D5F9}"/>
              </a:ext>
            </a:extLst>
          </p:cNvPr>
          <p:cNvSpPr>
            <a:spLocks noGrp="1"/>
          </p:cNvSpPr>
          <p:nvPr>
            <p:ph idx="1"/>
          </p:nvPr>
        </p:nvSpPr>
        <p:spPr>
          <a:xfrm>
            <a:off x="11484" y="1628058"/>
            <a:ext cx="10515600" cy="2019544"/>
          </a:xfrm>
        </p:spPr>
        <p:txBody>
          <a:bodyPr>
            <a:normAutofit/>
          </a:bodyPr>
          <a:lstStyle/>
          <a:p>
            <a:r>
              <a:rPr lang="en-GB" dirty="0"/>
              <a:t>6</a:t>
            </a:r>
            <a:r>
              <a:rPr lang="en-GB" baseline="30000" dirty="0"/>
              <a:t>th</a:t>
            </a:r>
            <a:r>
              <a:rPr lang="en-GB" dirty="0"/>
              <a:t> March 2025 public exhibition at Monk Sherborne Village Hall</a:t>
            </a:r>
          </a:p>
          <a:p>
            <a:r>
              <a:rPr lang="en-GB" dirty="0"/>
              <a:t>2006 notification leaflets sent to local residents</a:t>
            </a:r>
          </a:p>
          <a:p>
            <a:r>
              <a:rPr lang="en-GB" dirty="0"/>
              <a:t>66 local residents attended the public consultation</a:t>
            </a:r>
          </a:p>
          <a:p>
            <a:r>
              <a:rPr lang="en-GB" dirty="0"/>
              <a:t>59 feedback forms received</a:t>
            </a:r>
          </a:p>
        </p:txBody>
      </p:sp>
      <p:grpSp>
        <p:nvGrpSpPr>
          <p:cNvPr id="4" name="Group 3">
            <a:extLst>
              <a:ext uri="{FF2B5EF4-FFF2-40B4-BE49-F238E27FC236}">
                <a16:creationId xmlns:a16="http://schemas.microsoft.com/office/drawing/2014/main" id="{10AB8FE1-0A9F-4C46-E424-EEB8F6D1AF15}"/>
              </a:ext>
            </a:extLst>
          </p:cNvPr>
          <p:cNvGrpSpPr/>
          <p:nvPr/>
        </p:nvGrpSpPr>
        <p:grpSpPr>
          <a:xfrm>
            <a:off x="2365901" y="3828081"/>
            <a:ext cx="3299237" cy="2150709"/>
            <a:chOff x="1876638" y="3782539"/>
            <a:chExt cx="3299237" cy="2150709"/>
          </a:xfrm>
        </p:grpSpPr>
        <p:pic>
          <p:nvPicPr>
            <p:cNvPr id="7" name="Graphic 6" descr="Thumbs Down outline">
              <a:extLst>
                <a:ext uri="{FF2B5EF4-FFF2-40B4-BE49-F238E27FC236}">
                  <a16:creationId xmlns:a16="http://schemas.microsoft.com/office/drawing/2014/main" id="{A4C70804-876A-4E94-CDBE-321AA14CE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12566" y="4705869"/>
              <a:ext cx="1227379" cy="1227379"/>
            </a:xfrm>
            <a:prstGeom prst="rect">
              <a:avLst/>
            </a:prstGeom>
          </p:spPr>
        </p:pic>
        <p:sp>
          <p:nvSpPr>
            <p:cNvPr id="8" name="TextBox 7">
              <a:extLst>
                <a:ext uri="{FF2B5EF4-FFF2-40B4-BE49-F238E27FC236}">
                  <a16:creationId xmlns:a16="http://schemas.microsoft.com/office/drawing/2014/main" id="{B54D7909-3642-4F4B-DDC0-E42C1390E7BB}"/>
                </a:ext>
              </a:extLst>
            </p:cNvPr>
            <p:cNvSpPr txBox="1"/>
            <p:nvPr/>
          </p:nvSpPr>
          <p:spPr>
            <a:xfrm>
              <a:off x="1876638" y="3782539"/>
              <a:ext cx="3299237" cy="923330"/>
            </a:xfrm>
            <a:prstGeom prst="rect">
              <a:avLst/>
            </a:prstGeom>
            <a:noFill/>
          </p:spPr>
          <p:txBody>
            <a:bodyPr wrap="none" rtlCol="0">
              <a:spAutoFit/>
            </a:bodyPr>
            <a:lstStyle/>
            <a:p>
              <a:pPr algn="ctr"/>
              <a:r>
                <a:rPr lang="en-GB" b="1" dirty="0"/>
                <a:t>49% either quite </a:t>
              </a:r>
            </a:p>
            <a:p>
              <a:pPr algn="ctr"/>
              <a:r>
                <a:rPr lang="en-GB" b="1" dirty="0"/>
                <a:t>of very dissatisfied </a:t>
              </a:r>
            </a:p>
            <a:p>
              <a:pPr algn="ctr"/>
              <a:r>
                <a:rPr lang="en-GB" b="1" dirty="0"/>
                <a:t>with the information received</a:t>
              </a:r>
            </a:p>
          </p:txBody>
        </p:sp>
      </p:grpSp>
      <p:grpSp>
        <p:nvGrpSpPr>
          <p:cNvPr id="6" name="Group 5">
            <a:extLst>
              <a:ext uri="{FF2B5EF4-FFF2-40B4-BE49-F238E27FC236}">
                <a16:creationId xmlns:a16="http://schemas.microsoft.com/office/drawing/2014/main" id="{369C64ED-9CC8-0E95-F695-FC0C7332E061}"/>
              </a:ext>
            </a:extLst>
          </p:cNvPr>
          <p:cNvGrpSpPr/>
          <p:nvPr/>
        </p:nvGrpSpPr>
        <p:grpSpPr>
          <a:xfrm>
            <a:off x="6701066" y="3828081"/>
            <a:ext cx="2752612" cy="2019544"/>
            <a:chOff x="6231972" y="3782539"/>
            <a:chExt cx="2752612" cy="2019544"/>
          </a:xfrm>
        </p:grpSpPr>
        <p:pic>
          <p:nvPicPr>
            <p:cNvPr id="5" name="Graphic 4" descr="Thumbs up sign outline">
              <a:extLst>
                <a:ext uri="{FF2B5EF4-FFF2-40B4-BE49-F238E27FC236}">
                  <a16:creationId xmlns:a16="http://schemas.microsoft.com/office/drawing/2014/main" id="{0CB42D6F-7F66-273C-8242-DDEE83706E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51020" y="4687566"/>
              <a:ext cx="1114517" cy="1114517"/>
            </a:xfrm>
            <a:prstGeom prst="rect">
              <a:avLst/>
            </a:prstGeom>
          </p:spPr>
        </p:pic>
        <p:sp>
          <p:nvSpPr>
            <p:cNvPr id="9" name="TextBox 8">
              <a:extLst>
                <a:ext uri="{FF2B5EF4-FFF2-40B4-BE49-F238E27FC236}">
                  <a16:creationId xmlns:a16="http://schemas.microsoft.com/office/drawing/2014/main" id="{F7A205F8-7E3D-6298-E909-BE198E89B994}"/>
                </a:ext>
              </a:extLst>
            </p:cNvPr>
            <p:cNvSpPr txBox="1"/>
            <p:nvPr/>
          </p:nvSpPr>
          <p:spPr>
            <a:xfrm>
              <a:off x="6231972" y="3782539"/>
              <a:ext cx="2752612" cy="923330"/>
            </a:xfrm>
            <a:prstGeom prst="rect">
              <a:avLst/>
            </a:prstGeom>
            <a:noFill/>
          </p:spPr>
          <p:txBody>
            <a:bodyPr wrap="none" rtlCol="0">
              <a:spAutoFit/>
            </a:bodyPr>
            <a:lstStyle/>
            <a:p>
              <a:pPr algn="ctr"/>
              <a:r>
                <a:rPr lang="en-GB" b="1" dirty="0"/>
                <a:t>20% either very </a:t>
              </a:r>
            </a:p>
            <a:p>
              <a:pPr algn="ctr"/>
              <a:r>
                <a:rPr lang="en-GB" b="1" dirty="0"/>
                <a:t>or quite satisfied with </a:t>
              </a:r>
            </a:p>
            <a:p>
              <a:pPr algn="ctr"/>
              <a:r>
                <a:rPr lang="en-GB" b="1" dirty="0"/>
                <a:t>the information received</a:t>
              </a:r>
            </a:p>
          </p:txBody>
        </p:sp>
      </p:grpSp>
    </p:spTree>
    <p:extLst>
      <p:ext uri="{BB962C8B-B14F-4D97-AF65-F5344CB8AC3E}">
        <p14:creationId xmlns:p14="http://schemas.microsoft.com/office/powerpoint/2010/main" val="102441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424C-AEB6-2F75-46EF-D09B009F2B40}"/>
              </a:ext>
            </a:extLst>
          </p:cNvPr>
          <p:cNvSpPr>
            <a:spLocks noGrp="1"/>
          </p:cNvSpPr>
          <p:nvPr>
            <p:ph type="title"/>
          </p:nvPr>
        </p:nvSpPr>
        <p:spPr>
          <a:xfrm>
            <a:off x="0" y="900505"/>
            <a:ext cx="10515600" cy="705950"/>
          </a:xfrm>
        </p:spPr>
        <p:txBody>
          <a:bodyPr/>
          <a:lstStyle/>
          <a:p>
            <a:r>
              <a:rPr lang="en-GB" dirty="0"/>
              <a:t>Public Consultation – Feedback Results</a:t>
            </a:r>
          </a:p>
        </p:txBody>
      </p:sp>
      <p:grpSp>
        <p:nvGrpSpPr>
          <p:cNvPr id="15" name="Group 14">
            <a:extLst>
              <a:ext uri="{FF2B5EF4-FFF2-40B4-BE49-F238E27FC236}">
                <a16:creationId xmlns:a16="http://schemas.microsoft.com/office/drawing/2014/main" id="{75C45862-7436-6D18-A2E9-6983B640A03F}"/>
              </a:ext>
            </a:extLst>
          </p:cNvPr>
          <p:cNvGrpSpPr/>
          <p:nvPr/>
        </p:nvGrpSpPr>
        <p:grpSpPr>
          <a:xfrm>
            <a:off x="6710149" y="1978379"/>
            <a:ext cx="2491067" cy="1808422"/>
            <a:chOff x="3349913" y="1940291"/>
            <a:chExt cx="2491067" cy="1808422"/>
          </a:xfrm>
        </p:grpSpPr>
        <p:sp>
          <p:nvSpPr>
            <p:cNvPr id="6" name="TextBox 5">
              <a:extLst>
                <a:ext uri="{FF2B5EF4-FFF2-40B4-BE49-F238E27FC236}">
                  <a16:creationId xmlns:a16="http://schemas.microsoft.com/office/drawing/2014/main" id="{9231A745-4993-3F28-0B63-F0F33978D987}"/>
                </a:ext>
              </a:extLst>
            </p:cNvPr>
            <p:cNvSpPr txBox="1"/>
            <p:nvPr/>
          </p:nvSpPr>
          <p:spPr>
            <a:xfrm>
              <a:off x="3349913" y="1940291"/>
              <a:ext cx="2491067" cy="923330"/>
            </a:xfrm>
            <a:prstGeom prst="rect">
              <a:avLst/>
            </a:prstGeom>
            <a:noFill/>
          </p:spPr>
          <p:txBody>
            <a:bodyPr wrap="none" rtlCol="0">
              <a:spAutoFit/>
            </a:bodyPr>
            <a:lstStyle/>
            <a:p>
              <a:pPr algn="ctr"/>
              <a:r>
                <a:rPr lang="en-GB" b="1" dirty="0"/>
                <a:t>12% either </a:t>
              </a:r>
            </a:p>
            <a:p>
              <a:pPr algn="ctr"/>
              <a:r>
                <a:rPr lang="en-GB" b="1" dirty="0"/>
                <a:t>strongly or somewhat </a:t>
              </a:r>
            </a:p>
            <a:p>
              <a:pPr algn="ctr"/>
              <a:r>
                <a:rPr lang="en-GB" b="1" dirty="0"/>
                <a:t>supportive</a:t>
              </a:r>
            </a:p>
          </p:txBody>
        </p:sp>
        <p:pic>
          <p:nvPicPr>
            <p:cNvPr id="9" name="Graphic 8" descr="Badge Tick1 outline">
              <a:extLst>
                <a:ext uri="{FF2B5EF4-FFF2-40B4-BE49-F238E27FC236}">
                  <a16:creationId xmlns:a16="http://schemas.microsoft.com/office/drawing/2014/main" id="{6A818AAF-FB64-F622-D7B0-B76435C503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38246" y="2834313"/>
              <a:ext cx="914400" cy="914400"/>
            </a:xfrm>
            <a:prstGeom prst="rect">
              <a:avLst/>
            </a:prstGeom>
          </p:spPr>
        </p:pic>
      </p:grpSp>
      <p:grpSp>
        <p:nvGrpSpPr>
          <p:cNvPr id="17" name="Group 16">
            <a:extLst>
              <a:ext uri="{FF2B5EF4-FFF2-40B4-BE49-F238E27FC236}">
                <a16:creationId xmlns:a16="http://schemas.microsoft.com/office/drawing/2014/main" id="{AC1AA52E-BC78-22DC-DA39-827A5C6FCF7B}"/>
              </a:ext>
            </a:extLst>
          </p:cNvPr>
          <p:cNvGrpSpPr/>
          <p:nvPr/>
        </p:nvGrpSpPr>
        <p:grpSpPr>
          <a:xfrm>
            <a:off x="3533821" y="1978379"/>
            <a:ext cx="2491067" cy="1808422"/>
            <a:chOff x="1046903" y="1975460"/>
            <a:chExt cx="2491067" cy="1808422"/>
          </a:xfrm>
        </p:grpSpPr>
        <p:sp>
          <p:nvSpPr>
            <p:cNvPr id="7" name="TextBox 6">
              <a:extLst>
                <a:ext uri="{FF2B5EF4-FFF2-40B4-BE49-F238E27FC236}">
                  <a16:creationId xmlns:a16="http://schemas.microsoft.com/office/drawing/2014/main" id="{FEBF4A24-AEFB-5516-B227-4B911345ACF7}"/>
                </a:ext>
              </a:extLst>
            </p:cNvPr>
            <p:cNvSpPr txBox="1"/>
            <p:nvPr/>
          </p:nvSpPr>
          <p:spPr>
            <a:xfrm>
              <a:off x="1046903" y="1975460"/>
              <a:ext cx="2491067" cy="923330"/>
            </a:xfrm>
            <a:prstGeom prst="rect">
              <a:avLst/>
            </a:prstGeom>
            <a:noFill/>
          </p:spPr>
          <p:txBody>
            <a:bodyPr wrap="none" rtlCol="0">
              <a:spAutoFit/>
            </a:bodyPr>
            <a:lstStyle/>
            <a:p>
              <a:pPr algn="ctr"/>
              <a:r>
                <a:rPr lang="en-GB" b="1" dirty="0"/>
                <a:t>79% either </a:t>
              </a:r>
            </a:p>
            <a:p>
              <a:pPr algn="ctr"/>
              <a:r>
                <a:rPr lang="en-GB" b="1" dirty="0"/>
                <a:t>strongly or somewhat </a:t>
              </a:r>
            </a:p>
            <a:p>
              <a:pPr algn="ctr"/>
              <a:r>
                <a:rPr lang="en-GB" b="1" dirty="0"/>
                <a:t>opposed</a:t>
              </a:r>
            </a:p>
          </p:txBody>
        </p:sp>
        <p:pic>
          <p:nvPicPr>
            <p:cNvPr id="11" name="Graphic 10" descr="Badge Cross outline">
              <a:extLst>
                <a:ext uri="{FF2B5EF4-FFF2-40B4-BE49-F238E27FC236}">
                  <a16:creationId xmlns:a16="http://schemas.microsoft.com/office/drawing/2014/main" id="{4E565855-175E-290C-B354-0F10A54723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35236" y="2869482"/>
              <a:ext cx="914400" cy="914400"/>
            </a:xfrm>
            <a:prstGeom prst="rect">
              <a:avLst/>
            </a:prstGeom>
          </p:spPr>
        </p:pic>
      </p:grpSp>
      <p:grpSp>
        <p:nvGrpSpPr>
          <p:cNvPr id="24" name="Group 23">
            <a:extLst>
              <a:ext uri="{FF2B5EF4-FFF2-40B4-BE49-F238E27FC236}">
                <a16:creationId xmlns:a16="http://schemas.microsoft.com/office/drawing/2014/main" id="{669AE972-F0CC-F1BA-AEA8-0B0FF6146BFF}"/>
              </a:ext>
            </a:extLst>
          </p:cNvPr>
          <p:cNvGrpSpPr/>
          <p:nvPr/>
        </p:nvGrpSpPr>
        <p:grpSpPr>
          <a:xfrm>
            <a:off x="4920850" y="4234523"/>
            <a:ext cx="2518466" cy="1721672"/>
            <a:chOff x="743778" y="4010323"/>
            <a:chExt cx="2518466" cy="1721672"/>
          </a:xfrm>
        </p:grpSpPr>
        <p:sp>
          <p:nvSpPr>
            <p:cNvPr id="25" name="TextBox 24">
              <a:extLst>
                <a:ext uri="{FF2B5EF4-FFF2-40B4-BE49-F238E27FC236}">
                  <a16:creationId xmlns:a16="http://schemas.microsoft.com/office/drawing/2014/main" id="{C915DF1D-F52F-5535-0733-D16891186494}"/>
                </a:ext>
              </a:extLst>
            </p:cNvPr>
            <p:cNvSpPr txBox="1"/>
            <p:nvPr/>
          </p:nvSpPr>
          <p:spPr>
            <a:xfrm>
              <a:off x="743778" y="4010323"/>
              <a:ext cx="2518466" cy="923330"/>
            </a:xfrm>
            <a:prstGeom prst="rect">
              <a:avLst/>
            </a:prstGeom>
            <a:noFill/>
          </p:spPr>
          <p:txBody>
            <a:bodyPr wrap="square" rtlCol="0">
              <a:spAutoFit/>
            </a:bodyPr>
            <a:lstStyle/>
            <a:p>
              <a:pPr algn="ctr"/>
              <a:r>
                <a:rPr lang="en-GB" b="1" dirty="0"/>
                <a:t>32% requested an additional meeting with Solar2</a:t>
              </a:r>
            </a:p>
          </p:txBody>
        </p:sp>
        <p:pic>
          <p:nvPicPr>
            <p:cNvPr id="26" name="Graphic 25" descr="Meeting outline">
              <a:extLst>
                <a:ext uri="{FF2B5EF4-FFF2-40B4-BE49-F238E27FC236}">
                  <a16:creationId xmlns:a16="http://schemas.microsoft.com/office/drawing/2014/main" id="{036A3A3F-C086-D2EB-EA7F-3A8F5C3DEB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5194" y="4817595"/>
              <a:ext cx="735634" cy="914400"/>
            </a:xfrm>
            <a:prstGeom prst="rect">
              <a:avLst/>
            </a:prstGeom>
          </p:spPr>
        </p:pic>
      </p:grpSp>
      <p:grpSp>
        <p:nvGrpSpPr>
          <p:cNvPr id="3" name="Group 2">
            <a:extLst>
              <a:ext uri="{FF2B5EF4-FFF2-40B4-BE49-F238E27FC236}">
                <a16:creationId xmlns:a16="http://schemas.microsoft.com/office/drawing/2014/main" id="{ED1DCE04-A338-6321-E827-B81C483C089E}"/>
              </a:ext>
            </a:extLst>
          </p:cNvPr>
          <p:cNvGrpSpPr/>
          <p:nvPr/>
        </p:nvGrpSpPr>
        <p:grpSpPr>
          <a:xfrm>
            <a:off x="8183802" y="4234523"/>
            <a:ext cx="2518466" cy="1722972"/>
            <a:chOff x="3829861" y="4187932"/>
            <a:chExt cx="2518466" cy="1722972"/>
          </a:xfrm>
        </p:grpSpPr>
        <p:sp>
          <p:nvSpPr>
            <p:cNvPr id="19" name="TextBox 18">
              <a:extLst>
                <a:ext uri="{FF2B5EF4-FFF2-40B4-BE49-F238E27FC236}">
                  <a16:creationId xmlns:a16="http://schemas.microsoft.com/office/drawing/2014/main" id="{1DF87D30-5AB0-FF3B-D7C1-8EF884B0E4FE}"/>
                </a:ext>
              </a:extLst>
            </p:cNvPr>
            <p:cNvSpPr txBox="1"/>
            <p:nvPr/>
          </p:nvSpPr>
          <p:spPr>
            <a:xfrm>
              <a:off x="3829861" y="4187932"/>
              <a:ext cx="2518466" cy="923330"/>
            </a:xfrm>
            <a:prstGeom prst="rect">
              <a:avLst/>
            </a:prstGeom>
            <a:noFill/>
          </p:spPr>
          <p:txBody>
            <a:bodyPr wrap="square" rtlCol="0">
              <a:spAutoFit/>
            </a:bodyPr>
            <a:lstStyle/>
            <a:p>
              <a:pPr algn="ctr"/>
              <a:r>
                <a:rPr lang="en-GB" b="1" dirty="0"/>
                <a:t>17% raised concerns regarding food security</a:t>
              </a:r>
            </a:p>
          </p:txBody>
        </p:sp>
        <p:pic>
          <p:nvPicPr>
            <p:cNvPr id="30" name="Graphic 29" descr="Crops outline">
              <a:extLst>
                <a:ext uri="{FF2B5EF4-FFF2-40B4-BE49-F238E27FC236}">
                  <a16:creationId xmlns:a16="http://schemas.microsoft.com/office/drawing/2014/main" id="{568FC653-468E-4257-72E2-9C2806E846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9273" y="5111262"/>
              <a:ext cx="799642" cy="799642"/>
            </a:xfrm>
            <a:prstGeom prst="rect">
              <a:avLst/>
            </a:prstGeom>
          </p:spPr>
        </p:pic>
      </p:grpSp>
      <p:grpSp>
        <p:nvGrpSpPr>
          <p:cNvPr id="4" name="Group 3">
            <a:extLst>
              <a:ext uri="{FF2B5EF4-FFF2-40B4-BE49-F238E27FC236}">
                <a16:creationId xmlns:a16="http://schemas.microsoft.com/office/drawing/2014/main" id="{647B30EB-8DFF-1AB5-F364-7F87891D2735}"/>
              </a:ext>
            </a:extLst>
          </p:cNvPr>
          <p:cNvGrpSpPr/>
          <p:nvPr/>
        </p:nvGrpSpPr>
        <p:grpSpPr>
          <a:xfrm>
            <a:off x="1477908" y="4172029"/>
            <a:ext cx="2698456" cy="1664293"/>
            <a:chOff x="7692251" y="4187932"/>
            <a:chExt cx="2698456" cy="1664293"/>
          </a:xfrm>
        </p:grpSpPr>
        <p:sp>
          <p:nvSpPr>
            <p:cNvPr id="31" name="TextBox 30">
              <a:extLst>
                <a:ext uri="{FF2B5EF4-FFF2-40B4-BE49-F238E27FC236}">
                  <a16:creationId xmlns:a16="http://schemas.microsoft.com/office/drawing/2014/main" id="{4EB8EC41-9206-2ED2-0F8A-22E3E7C7A087}"/>
                </a:ext>
              </a:extLst>
            </p:cNvPr>
            <p:cNvSpPr txBox="1"/>
            <p:nvPr/>
          </p:nvSpPr>
          <p:spPr>
            <a:xfrm>
              <a:off x="7692251" y="4187932"/>
              <a:ext cx="2698456" cy="923330"/>
            </a:xfrm>
            <a:prstGeom prst="rect">
              <a:avLst/>
            </a:prstGeom>
            <a:noFill/>
          </p:spPr>
          <p:txBody>
            <a:bodyPr wrap="square" rtlCol="0">
              <a:spAutoFit/>
            </a:bodyPr>
            <a:lstStyle/>
            <a:p>
              <a:pPr algn="ctr"/>
              <a:r>
                <a:rPr lang="en-GB" b="1" dirty="0"/>
                <a:t>36% raised concerns regarding the impact on rural views and wildlife</a:t>
              </a:r>
            </a:p>
          </p:txBody>
        </p:sp>
        <p:grpSp>
          <p:nvGrpSpPr>
            <p:cNvPr id="36" name="Group 35">
              <a:extLst>
                <a:ext uri="{FF2B5EF4-FFF2-40B4-BE49-F238E27FC236}">
                  <a16:creationId xmlns:a16="http://schemas.microsoft.com/office/drawing/2014/main" id="{628BF8E6-6573-9917-4ACA-4CFFB9C40553}"/>
                </a:ext>
              </a:extLst>
            </p:cNvPr>
            <p:cNvGrpSpPr/>
            <p:nvPr/>
          </p:nvGrpSpPr>
          <p:grpSpPr>
            <a:xfrm>
              <a:off x="8436737" y="5052583"/>
              <a:ext cx="1209483" cy="799642"/>
              <a:chOff x="8375231" y="4987060"/>
              <a:chExt cx="1209483" cy="799642"/>
            </a:xfrm>
            <a:solidFill>
              <a:srgbClr val="B74778"/>
            </a:solidFill>
          </p:grpSpPr>
          <p:pic>
            <p:nvPicPr>
              <p:cNvPr id="33" name="Graphic 32" descr="Sparrow outline">
                <a:extLst>
                  <a:ext uri="{FF2B5EF4-FFF2-40B4-BE49-F238E27FC236}">
                    <a16:creationId xmlns:a16="http://schemas.microsoft.com/office/drawing/2014/main" id="{286EB99B-A819-28E2-A36E-B2865710F3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75231" y="4987060"/>
                <a:ext cx="799642" cy="799642"/>
              </a:xfrm>
              <a:prstGeom prst="rect">
                <a:avLst/>
              </a:prstGeom>
            </p:spPr>
          </p:pic>
          <p:pic>
            <p:nvPicPr>
              <p:cNvPr id="35" name="Graphic 34" descr="Eye outline">
                <a:extLst>
                  <a:ext uri="{FF2B5EF4-FFF2-40B4-BE49-F238E27FC236}">
                    <a16:creationId xmlns:a16="http://schemas.microsoft.com/office/drawing/2014/main" id="{11DF9FE1-14BD-C9BE-07DE-06545672B9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33475" y="5111262"/>
                <a:ext cx="551239" cy="551239"/>
              </a:xfrm>
              <a:prstGeom prst="rect">
                <a:avLst/>
              </a:prstGeom>
            </p:spPr>
          </p:pic>
        </p:grpSp>
      </p:grpSp>
    </p:spTree>
    <p:extLst>
      <p:ext uri="{BB962C8B-B14F-4D97-AF65-F5344CB8AC3E}">
        <p14:creationId xmlns:p14="http://schemas.microsoft.com/office/powerpoint/2010/main" val="369151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EA31-5761-4407-E60A-486402E6D188}"/>
              </a:ext>
            </a:extLst>
          </p:cNvPr>
          <p:cNvSpPr>
            <a:spLocks noGrp="1"/>
          </p:cNvSpPr>
          <p:nvPr>
            <p:ph type="title"/>
          </p:nvPr>
        </p:nvSpPr>
        <p:spPr>
          <a:xfrm>
            <a:off x="0" y="883636"/>
            <a:ext cx="11596116" cy="822008"/>
          </a:xfrm>
        </p:spPr>
        <p:txBody>
          <a:bodyPr>
            <a:normAutofit fontScale="90000"/>
          </a:bodyPr>
          <a:lstStyle/>
          <a:p>
            <a:r>
              <a:rPr lang="en-GB" dirty="0"/>
              <a:t>Monk Sherborne Solar Farm – Community Benefit Fund</a:t>
            </a:r>
          </a:p>
        </p:txBody>
      </p:sp>
      <p:sp>
        <p:nvSpPr>
          <p:cNvPr id="3" name="Content Placeholder 2">
            <a:extLst>
              <a:ext uri="{FF2B5EF4-FFF2-40B4-BE49-F238E27FC236}">
                <a16:creationId xmlns:a16="http://schemas.microsoft.com/office/drawing/2014/main" id="{45458FAC-5735-98B2-582B-909C46A7F002}"/>
              </a:ext>
            </a:extLst>
          </p:cNvPr>
          <p:cNvSpPr>
            <a:spLocks noGrp="1"/>
          </p:cNvSpPr>
          <p:nvPr>
            <p:ph idx="1"/>
          </p:nvPr>
        </p:nvSpPr>
        <p:spPr>
          <a:xfrm>
            <a:off x="-1" y="1742170"/>
            <a:ext cx="12064621" cy="3373661"/>
          </a:xfrm>
        </p:spPr>
        <p:txBody>
          <a:bodyPr>
            <a:normAutofit fontScale="85000" lnSpcReduction="20000"/>
          </a:bodyPr>
          <a:lstStyle/>
          <a:p>
            <a:r>
              <a:rPr lang="en-GB" sz="2800" dirty="0">
                <a:effectLst/>
                <a:latin typeface="Aptos" panose="020B0004020202020204" pitchFamily="34" charset="0"/>
                <a:ea typeface="Times New Roman" panose="02020603050405020304" pitchFamily="18" charset="0"/>
                <a:cs typeface="Aptos" panose="020B0004020202020204" pitchFamily="34" charset="0"/>
              </a:rPr>
              <a:t>Other UK solar farm operators have apparently offered considerably more community benefit than the value you propose. </a:t>
            </a:r>
          </a:p>
          <a:p>
            <a:r>
              <a:rPr lang="en-GB" sz="2800" dirty="0">
                <a:effectLst/>
                <a:latin typeface="Aptos" panose="020B0004020202020204" pitchFamily="34" charset="0"/>
                <a:ea typeface="Times New Roman" panose="02020603050405020304" pitchFamily="18" charset="0"/>
                <a:cs typeface="Aptos" panose="020B0004020202020204" pitchFamily="34" charset="0"/>
              </a:rPr>
              <a:t>How is the Community Benefit Fund agreed? </a:t>
            </a:r>
          </a:p>
          <a:p>
            <a:pPr marL="0" indent="0">
              <a:buNone/>
            </a:pPr>
            <a:r>
              <a:rPr lang="en-GB" sz="2800" dirty="0">
                <a:effectLst/>
                <a:latin typeface="Aptos" panose="020B0004020202020204" pitchFamily="34" charset="0"/>
                <a:ea typeface="Times New Roman" panose="02020603050405020304" pitchFamily="18" charset="0"/>
                <a:cs typeface="Aptos" panose="020B0004020202020204" pitchFamily="34" charset="0"/>
              </a:rPr>
              <a:t>At present, there is no industry standard for the communit</a:t>
            </a:r>
            <a:r>
              <a:rPr lang="en-GB" dirty="0">
                <a:latin typeface="Aptos" panose="020B0004020202020204" pitchFamily="34" charset="0"/>
                <a:ea typeface="Times New Roman" panose="02020603050405020304" pitchFamily="18" charset="0"/>
                <a:cs typeface="Aptos" panose="020B0004020202020204" pitchFamily="34" charset="0"/>
              </a:rPr>
              <a:t>y benefit fund. </a:t>
            </a:r>
            <a:br>
              <a:rPr lang="en-GB" dirty="0">
                <a:latin typeface="Aptos" panose="020B0004020202020204" pitchFamily="34" charset="0"/>
                <a:ea typeface="Times New Roman" panose="02020603050405020304" pitchFamily="18" charset="0"/>
                <a:cs typeface="Aptos" panose="020B0004020202020204" pitchFamily="34" charset="0"/>
              </a:rPr>
            </a:br>
            <a:r>
              <a:rPr lang="en-GB" dirty="0">
                <a:latin typeface="Aptos" panose="020B0004020202020204" pitchFamily="34" charset="0"/>
                <a:ea typeface="Times New Roman" panose="02020603050405020304" pitchFamily="18" charset="0"/>
                <a:cs typeface="Aptos" panose="020B0004020202020204" pitchFamily="34" charset="0"/>
              </a:rPr>
              <a:t>Recurrent Energy are currently working with the steering group at Solar Energy UK, to achieve an industry standardised approach across all solar projects. Once this is established, the proposed development will provide a community benefit fund in line with this approach.</a:t>
            </a:r>
            <a:r>
              <a:rPr lang="en-GB" sz="2800" dirty="0">
                <a:effectLst/>
                <a:latin typeface="Aptos" panose="020B0004020202020204" pitchFamily="34" charset="0"/>
                <a:ea typeface="Times New Roman" panose="02020603050405020304" pitchFamily="18" charset="0"/>
                <a:cs typeface="Aptos" panose="020B0004020202020204" pitchFamily="34" charset="0"/>
              </a:rPr>
              <a:t> </a:t>
            </a:r>
            <a:br>
              <a:rPr lang="en-GB" sz="2800" dirty="0">
                <a:effectLst/>
                <a:latin typeface="Aptos" panose="020B0004020202020204" pitchFamily="34" charset="0"/>
                <a:ea typeface="Times New Roman" panose="02020603050405020304" pitchFamily="18" charset="0"/>
                <a:cs typeface="Aptos" panose="020B0004020202020204" pitchFamily="34" charset="0"/>
              </a:rPr>
            </a:br>
            <a:r>
              <a:rPr lang="en-GB" sz="2800" dirty="0">
                <a:effectLst/>
                <a:latin typeface="Aptos" panose="020B0004020202020204" pitchFamily="34" charset="0"/>
                <a:ea typeface="Times New Roman" panose="02020603050405020304" pitchFamily="18" charset="0"/>
                <a:cs typeface="Aptos" panose="020B0004020202020204" pitchFamily="34" charset="0"/>
              </a:rPr>
              <a:t>Rest assured; we are fully committed to providing a fund should Monk Sherborne Solar Farm be successful in securing planning permission.  </a:t>
            </a:r>
            <a:br>
              <a:rPr lang="en-GB" sz="2800" dirty="0">
                <a:effectLst/>
                <a:latin typeface="Aptos" panose="020B0004020202020204" pitchFamily="34" charset="0"/>
                <a:ea typeface="Times New Roman" panose="02020603050405020304" pitchFamily="18" charset="0"/>
                <a:cs typeface="Aptos" panose="020B0004020202020204" pitchFamily="34" charset="0"/>
              </a:rPr>
            </a:br>
            <a:r>
              <a:rPr lang="en-GB" sz="2800" dirty="0">
                <a:effectLst/>
                <a:latin typeface="Aptos" panose="020B0004020202020204" pitchFamily="34" charset="0"/>
                <a:ea typeface="Times New Roman" panose="02020603050405020304" pitchFamily="18" charset="0"/>
                <a:cs typeface="Aptos" panose="020B0004020202020204" pitchFamily="34" charset="0"/>
              </a:rPr>
              <a:t>This would then be secured through a separate legal agreement, post-planning consent.</a:t>
            </a:r>
          </a:p>
        </p:txBody>
      </p:sp>
    </p:spTree>
    <p:extLst>
      <p:ext uri="{BB962C8B-B14F-4D97-AF65-F5344CB8AC3E}">
        <p14:creationId xmlns:p14="http://schemas.microsoft.com/office/powerpoint/2010/main" val="339556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D887F-C009-79BF-A491-45A5C46FF014}"/>
              </a:ext>
            </a:extLst>
          </p:cNvPr>
          <p:cNvSpPr>
            <a:spLocks noGrp="1"/>
          </p:cNvSpPr>
          <p:nvPr>
            <p:ph type="title"/>
          </p:nvPr>
        </p:nvSpPr>
        <p:spPr>
          <a:xfrm>
            <a:off x="0" y="681037"/>
            <a:ext cx="10515600" cy="818906"/>
          </a:xfrm>
        </p:spPr>
        <p:txBody>
          <a:bodyPr/>
          <a:lstStyle/>
          <a:p>
            <a:r>
              <a:rPr lang="en-GB" dirty="0"/>
              <a:t>Landscape Mitigation Plan</a:t>
            </a:r>
          </a:p>
        </p:txBody>
      </p:sp>
      <p:sp>
        <p:nvSpPr>
          <p:cNvPr id="5" name="TextBox 4">
            <a:extLst>
              <a:ext uri="{FF2B5EF4-FFF2-40B4-BE49-F238E27FC236}">
                <a16:creationId xmlns:a16="http://schemas.microsoft.com/office/drawing/2014/main" id="{A485E7B1-87D9-34C9-0A91-D9103ECD48E8}"/>
              </a:ext>
            </a:extLst>
          </p:cNvPr>
          <p:cNvSpPr txBox="1"/>
          <p:nvPr/>
        </p:nvSpPr>
        <p:spPr>
          <a:xfrm>
            <a:off x="300527" y="1630858"/>
            <a:ext cx="4344625" cy="2862322"/>
          </a:xfrm>
          <a:prstGeom prst="rect">
            <a:avLst/>
          </a:prstGeom>
          <a:noFill/>
        </p:spPr>
        <p:txBody>
          <a:bodyPr wrap="square">
            <a:spAutoFit/>
          </a:bodyPr>
          <a:lstStyle/>
          <a:p>
            <a:r>
              <a:rPr lang="en-GB" sz="1800" dirty="0">
                <a:effectLst/>
                <a:latin typeface="Aptos" panose="020B0004020202020204" pitchFamily="34" charset="0"/>
                <a:ea typeface="Aptos" panose="020B0004020202020204" pitchFamily="34" charset="0"/>
                <a:cs typeface="Aptos" panose="020B0004020202020204" pitchFamily="34" charset="0"/>
              </a:rPr>
              <a:t>Q. What have you allowed for in your budget for planting/screening works? </a:t>
            </a:r>
          </a:p>
          <a:p>
            <a:br>
              <a:rPr lang="en-GB" sz="1800" dirty="0">
                <a:effectLst/>
                <a:latin typeface="Aptos" panose="020B0004020202020204" pitchFamily="34" charset="0"/>
                <a:ea typeface="Aptos" panose="020B0004020202020204" pitchFamily="34" charset="0"/>
                <a:cs typeface="Aptos" panose="020B0004020202020204" pitchFamily="34" charset="0"/>
              </a:rPr>
            </a:br>
            <a:r>
              <a:rPr lang="en-GB" sz="1800" dirty="0">
                <a:effectLst/>
                <a:latin typeface="Aptos" panose="020B0004020202020204" pitchFamily="34" charset="0"/>
                <a:ea typeface="Aptos" panose="020B0004020202020204" pitchFamily="34" charset="0"/>
                <a:cs typeface="Aptos" panose="020B0004020202020204" pitchFamily="34" charset="0"/>
              </a:rPr>
              <a:t>A. Planning condition will secure the agreed landscape mitigation plan.</a:t>
            </a:r>
          </a:p>
          <a:p>
            <a:r>
              <a:rPr lang="en-GB" sz="1800" dirty="0">
                <a:latin typeface="Aptos" panose="020B0004020202020204" pitchFamily="34" charset="0"/>
              </a:rPr>
              <a:t>The placement of panels is designed to sensitively maximise the land whilst respecting heritage, wildlife, public right of ways and other aspects of the land whilst creating Biodiversity Net Gain (BNG). </a:t>
            </a:r>
            <a:endParaRPr lang="en-GB" dirty="0"/>
          </a:p>
        </p:txBody>
      </p:sp>
      <p:pic>
        <p:nvPicPr>
          <p:cNvPr id="4" name="Picture 3">
            <a:extLst>
              <a:ext uri="{FF2B5EF4-FFF2-40B4-BE49-F238E27FC236}">
                <a16:creationId xmlns:a16="http://schemas.microsoft.com/office/drawing/2014/main" id="{2492C5F9-CF6E-B732-D064-10C108A7ABDB}"/>
              </a:ext>
            </a:extLst>
          </p:cNvPr>
          <p:cNvPicPr>
            <a:picLocks noChangeAspect="1"/>
          </p:cNvPicPr>
          <p:nvPr/>
        </p:nvPicPr>
        <p:blipFill>
          <a:blip r:embed="rId2"/>
          <a:stretch>
            <a:fillRect/>
          </a:stretch>
        </p:blipFill>
        <p:spPr>
          <a:xfrm>
            <a:off x="5050468" y="1339131"/>
            <a:ext cx="6580699" cy="4695133"/>
          </a:xfrm>
          <a:prstGeom prst="rect">
            <a:avLst/>
          </a:prstGeom>
        </p:spPr>
      </p:pic>
    </p:spTree>
    <p:extLst>
      <p:ext uri="{BB962C8B-B14F-4D97-AF65-F5344CB8AC3E}">
        <p14:creationId xmlns:p14="http://schemas.microsoft.com/office/powerpoint/2010/main" val="117525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C98B-DFDC-2889-B96A-3761DD3C3272}"/>
              </a:ext>
            </a:extLst>
          </p:cNvPr>
          <p:cNvSpPr>
            <a:spLocks noGrp="1"/>
          </p:cNvSpPr>
          <p:nvPr>
            <p:ph type="title"/>
          </p:nvPr>
        </p:nvSpPr>
        <p:spPr>
          <a:xfrm>
            <a:off x="0" y="807428"/>
            <a:ext cx="11849622" cy="758000"/>
          </a:xfrm>
        </p:spPr>
        <p:txBody>
          <a:bodyPr/>
          <a:lstStyle/>
          <a:p>
            <a:r>
              <a:rPr lang="en-GB" dirty="0"/>
              <a:t>Questions</a:t>
            </a:r>
          </a:p>
        </p:txBody>
      </p:sp>
      <p:sp>
        <p:nvSpPr>
          <p:cNvPr id="3" name="Content Placeholder 2">
            <a:extLst>
              <a:ext uri="{FF2B5EF4-FFF2-40B4-BE49-F238E27FC236}">
                <a16:creationId xmlns:a16="http://schemas.microsoft.com/office/drawing/2014/main" id="{4D410AC8-F338-8D15-387F-DCD59789277E}"/>
              </a:ext>
            </a:extLst>
          </p:cNvPr>
          <p:cNvSpPr>
            <a:spLocks noGrp="1"/>
          </p:cNvSpPr>
          <p:nvPr>
            <p:ph idx="1"/>
          </p:nvPr>
        </p:nvSpPr>
        <p:spPr>
          <a:xfrm>
            <a:off x="0" y="1448714"/>
            <a:ext cx="11849622" cy="4351338"/>
          </a:xfrm>
        </p:spPr>
        <p:txBody>
          <a:bodyPr>
            <a:normAutofit lnSpcReduction="10000"/>
          </a:bodyPr>
          <a:lstStyle/>
          <a:p>
            <a:pPr marL="0" indent="0">
              <a:lnSpc>
                <a:spcPct val="100000"/>
              </a:lnSpc>
              <a:buNone/>
            </a:pPr>
            <a:r>
              <a:rPr lang="en-GB" sz="1800" b="1" dirty="0">
                <a:effectLst/>
                <a:latin typeface="Aptos" panose="020B0004020202020204" pitchFamily="34" charset="0"/>
                <a:ea typeface="Times New Roman" panose="02020603050405020304" pitchFamily="18" charset="0"/>
                <a:cs typeface="Aptos" panose="020B0004020202020204" pitchFamily="34" charset="0"/>
              </a:rPr>
              <a:t>Q.</a:t>
            </a:r>
            <a:r>
              <a:rPr lang="en-GB" sz="1800" dirty="0">
                <a:effectLst/>
                <a:latin typeface="Aptos" panose="020B0004020202020204" pitchFamily="34" charset="0"/>
                <a:ea typeface="Times New Roman" panose="02020603050405020304" pitchFamily="18" charset="0"/>
                <a:cs typeface="Aptos" panose="020B0004020202020204" pitchFamily="34" charset="0"/>
              </a:rPr>
              <a:t> How is the Biodiversity Net Gain calculated and what biodiversity measures will be executed on site?</a:t>
            </a:r>
            <a:endParaRPr lang="en-GB" sz="1800" dirty="0">
              <a:latin typeface="Aptos" panose="020B0004020202020204" pitchFamily="34" charset="0"/>
              <a:ea typeface="Times New Roman" panose="02020603050405020304" pitchFamily="18" charset="0"/>
              <a:cs typeface="Aptos" panose="020B0004020202020204" pitchFamily="34" charset="0"/>
            </a:endParaRPr>
          </a:p>
          <a:p>
            <a:pPr marL="0" indent="0">
              <a:buNone/>
            </a:pPr>
            <a:r>
              <a:rPr lang="en-GB" sz="1800" b="1" i="0" dirty="0">
                <a:latin typeface="Aptos" panose="020B0004020202020204" pitchFamily="34" charset="0"/>
              </a:rPr>
              <a:t>A.</a:t>
            </a:r>
            <a:r>
              <a:rPr lang="en-GB" sz="1800" b="0" i="0" dirty="0">
                <a:latin typeface="Aptos" panose="020B0004020202020204" pitchFamily="34" charset="0"/>
              </a:rPr>
              <a:t> </a:t>
            </a:r>
            <a:r>
              <a:rPr lang="en-GB" sz="1800" b="0" i="0" dirty="0">
                <a:effectLst/>
              </a:rPr>
              <a:t>Biodiversity Net Gain (BNG) is measured </a:t>
            </a:r>
            <a:r>
              <a:rPr lang="en-GB" sz="1800" dirty="0"/>
              <a:t>using a standardised metric, the Statutory Biodiversity Metric, which calculates biodiversity value in "biodiversity units" based on habitat size, quality, location, and type, both before and after development. </a:t>
            </a:r>
          </a:p>
          <a:p>
            <a:pPr marL="0" indent="0">
              <a:buNone/>
            </a:pPr>
            <a:r>
              <a:rPr lang="en-GB" sz="1800" dirty="0"/>
              <a:t>For further information see: </a:t>
            </a:r>
            <a:r>
              <a:rPr lang="en-GB" sz="1800" dirty="0">
                <a:hlinkClick r:id="rId2">
                  <a:extLst>
                    <a:ext uri="{A12FA001-AC4F-418D-AE19-62706E023703}">
                      <ahyp:hlinkClr xmlns:ahyp="http://schemas.microsoft.com/office/drawing/2018/hyperlinkcolor" val="tx"/>
                    </a:ext>
                  </a:extLst>
                </a:hlinkClick>
              </a:rPr>
              <a:t>https://www.gov.uk/guidance/understanding-biodiversity-net-gain#measuring-biodiversity-</a:t>
            </a:r>
            <a:endParaRPr lang="en-GB" sz="1800" dirty="0"/>
          </a:p>
          <a:p>
            <a:pPr marL="0" indent="0">
              <a:buNone/>
            </a:pPr>
            <a:endParaRPr lang="en-GB" sz="1800" dirty="0"/>
          </a:p>
          <a:p>
            <a:pPr marL="0" indent="0">
              <a:buNone/>
            </a:pPr>
            <a:endParaRPr lang="en-GB" sz="1800" dirty="0">
              <a:solidFill>
                <a:srgbClr val="FF0000"/>
              </a:solidFill>
            </a:endParaRPr>
          </a:p>
          <a:p>
            <a:pPr marL="0" indent="0">
              <a:buNone/>
            </a:pPr>
            <a:r>
              <a:rPr lang="en-GB" sz="1800" dirty="0">
                <a:solidFill>
                  <a:srgbClr val="FF0000"/>
                </a:solidFill>
              </a:rPr>
              <a:t> </a:t>
            </a:r>
          </a:p>
          <a:p>
            <a:pPr marL="0" indent="0">
              <a:buNone/>
            </a:pPr>
            <a:r>
              <a:rPr lang="en-GB" sz="1800" b="1" dirty="0">
                <a:effectLst/>
                <a:latin typeface="Aptos" panose="020B0004020202020204" pitchFamily="34" charset="0"/>
                <a:ea typeface="Times New Roman" panose="02020603050405020304" pitchFamily="18" charset="0"/>
                <a:cs typeface="Aptos" panose="020B0004020202020204" pitchFamily="34" charset="0"/>
              </a:rPr>
              <a:t>Q.</a:t>
            </a:r>
            <a:r>
              <a:rPr lang="en-GB" sz="1800" dirty="0">
                <a:effectLst/>
                <a:latin typeface="Aptos" panose="020B0004020202020204" pitchFamily="34" charset="0"/>
                <a:ea typeface="Times New Roman" panose="02020603050405020304" pitchFamily="18" charset="0"/>
                <a:cs typeface="Aptos" panose="020B0004020202020204" pitchFamily="34" charset="0"/>
              </a:rPr>
              <a:t> Post construction, how will maintenance be carried out (including the land under the panels)?</a:t>
            </a:r>
            <a:endParaRPr lang="en-GB" sz="1800" dirty="0">
              <a:latin typeface="Aptos" panose="020B0004020202020204" pitchFamily="34" charset="0"/>
              <a:ea typeface="Times New Roman" panose="02020603050405020304" pitchFamily="18" charset="0"/>
              <a:cs typeface="Aptos" panose="020B0004020202020204" pitchFamily="34" charset="0"/>
            </a:endParaRPr>
          </a:p>
          <a:p>
            <a:pPr marL="0" indent="0">
              <a:buNone/>
            </a:pPr>
            <a:r>
              <a:rPr lang="en-GB" sz="1800" b="1" dirty="0">
                <a:effectLst/>
                <a:latin typeface="Aptos" panose="020B0004020202020204" pitchFamily="34" charset="0"/>
                <a:ea typeface="Times New Roman" panose="02020603050405020304" pitchFamily="18" charset="0"/>
                <a:cs typeface="Aptos" panose="020B0004020202020204" pitchFamily="34" charset="0"/>
              </a:rPr>
              <a:t>A.</a:t>
            </a:r>
            <a:r>
              <a:rPr lang="en-GB" sz="1800" dirty="0">
                <a:solidFill>
                  <a:srgbClr val="0070C0"/>
                </a:solidFill>
                <a:effectLst/>
                <a:latin typeface="Aptos" panose="020B0004020202020204" pitchFamily="34" charset="0"/>
                <a:ea typeface="Aptos" panose="020B0004020202020204" pitchFamily="34" charset="0"/>
                <a:cs typeface="Aptos" panose="020B0004020202020204" pitchFamily="34" charset="0"/>
              </a:rPr>
              <a:t> </a:t>
            </a:r>
            <a:r>
              <a:rPr lang="en-GB" sz="1800" dirty="0"/>
              <a:t>Maintenance and management will be secured via a planning condition (Landscape, Ecological Management plan) which will detail regular maintenance and include a monitoring schedule. </a:t>
            </a:r>
            <a:br>
              <a:rPr lang="en-GB" sz="1800" dirty="0"/>
            </a:br>
            <a:r>
              <a:rPr lang="en-GB" sz="1800" dirty="0"/>
              <a:t>Panels will be high enough to allow for sheep grazing, however if there is no desire for this  the site could be managed mechanically. </a:t>
            </a:r>
            <a:br>
              <a:rPr lang="en-GB" sz="1800" dirty="0"/>
            </a:br>
            <a:r>
              <a:rPr lang="en-GB" sz="1800" dirty="0"/>
              <a:t>Post construction, on-site traffic will be minimal, approx. once a month, by a small light good vehicle (LGV).</a:t>
            </a:r>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endParaRPr lang="en-GB" sz="1800" dirty="0"/>
          </a:p>
        </p:txBody>
      </p:sp>
      <p:pic>
        <p:nvPicPr>
          <p:cNvPr id="5" name="Picture 4">
            <a:extLst>
              <a:ext uri="{FF2B5EF4-FFF2-40B4-BE49-F238E27FC236}">
                <a16:creationId xmlns:a16="http://schemas.microsoft.com/office/drawing/2014/main" id="{D70474DE-07BC-546D-8E83-3072AB073344}"/>
              </a:ext>
            </a:extLst>
          </p:cNvPr>
          <p:cNvPicPr>
            <a:picLocks noChangeAspect="1"/>
          </p:cNvPicPr>
          <p:nvPr/>
        </p:nvPicPr>
        <p:blipFill>
          <a:blip r:embed="rId3"/>
          <a:srcRect l="7337" t="7657" r="4615" b="6742"/>
          <a:stretch/>
        </p:blipFill>
        <p:spPr>
          <a:xfrm>
            <a:off x="143934" y="3018692"/>
            <a:ext cx="844063" cy="820616"/>
          </a:xfrm>
          <a:prstGeom prst="rect">
            <a:avLst/>
          </a:prstGeom>
        </p:spPr>
      </p:pic>
    </p:spTree>
    <p:extLst>
      <p:ext uri="{BB962C8B-B14F-4D97-AF65-F5344CB8AC3E}">
        <p14:creationId xmlns:p14="http://schemas.microsoft.com/office/powerpoint/2010/main" val="254264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6FA11-4B0B-8756-E288-A33CD83F0879}"/>
              </a:ext>
            </a:extLst>
          </p:cNvPr>
          <p:cNvSpPr>
            <a:spLocks noGrp="1"/>
          </p:cNvSpPr>
          <p:nvPr>
            <p:ph type="title"/>
          </p:nvPr>
        </p:nvSpPr>
        <p:spPr>
          <a:xfrm>
            <a:off x="0" y="865211"/>
            <a:ext cx="10515600" cy="646331"/>
          </a:xfrm>
        </p:spPr>
        <p:txBody>
          <a:bodyPr>
            <a:normAutofit fontScale="90000"/>
          </a:bodyPr>
          <a:lstStyle/>
          <a:p>
            <a:r>
              <a:rPr lang="en-GB" dirty="0"/>
              <a:t>Proposed Grid Access Route</a:t>
            </a:r>
          </a:p>
        </p:txBody>
      </p:sp>
      <p:sp>
        <p:nvSpPr>
          <p:cNvPr id="7" name="TextBox 6">
            <a:extLst>
              <a:ext uri="{FF2B5EF4-FFF2-40B4-BE49-F238E27FC236}">
                <a16:creationId xmlns:a16="http://schemas.microsoft.com/office/drawing/2014/main" id="{DBA4D0E2-BCA7-C27B-0A49-5E4A513535C2}"/>
              </a:ext>
            </a:extLst>
          </p:cNvPr>
          <p:cNvSpPr txBox="1"/>
          <p:nvPr/>
        </p:nvSpPr>
        <p:spPr>
          <a:xfrm>
            <a:off x="0" y="1785961"/>
            <a:ext cx="4893274" cy="2585323"/>
          </a:xfrm>
          <a:prstGeom prst="rect">
            <a:avLst/>
          </a:prstGeom>
          <a:noFill/>
        </p:spPr>
        <p:txBody>
          <a:bodyPr wrap="square">
            <a:spAutoFit/>
          </a:bodyPr>
          <a:lstStyle/>
          <a:p>
            <a:r>
              <a:rPr lang="en-GB" sz="1800" i="1" dirty="0">
                <a:latin typeface="Aptos" panose="020B0004020202020204" pitchFamily="34" charset="0"/>
              </a:rPr>
              <a:t>How will the solar farm be connected to the grid (route and method i.e. cabling underground?</a:t>
            </a:r>
            <a:br>
              <a:rPr lang="en-GB" sz="1800" dirty="0">
                <a:latin typeface="Aptos" panose="020B0004020202020204" pitchFamily="34" charset="0"/>
              </a:rPr>
            </a:br>
            <a:endParaRPr lang="en-GB" sz="1800" dirty="0">
              <a:latin typeface="Aptos" panose="020B0004020202020204" pitchFamily="34" charset="0"/>
            </a:endParaRPr>
          </a:p>
          <a:p>
            <a:r>
              <a:rPr lang="en-GB" sz="1800" dirty="0">
                <a:latin typeface="Aptos" panose="020B0004020202020204" pitchFamily="34" charset="0"/>
                <a:ea typeface="Times New Roman" panose="02020603050405020304" pitchFamily="18" charset="0"/>
                <a:cs typeface="Aptos" panose="020B0004020202020204" pitchFamily="34" charset="0"/>
              </a:rPr>
              <a:t>There will be a small substation that the </a:t>
            </a:r>
            <a:r>
              <a:rPr lang="en-GB" dirty="0">
                <a:latin typeface="Aptos" panose="020B0004020202020204" pitchFamily="34" charset="0"/>
                <a:ea typeface="Times New Roman" panose="02020603050405020304" pitchFamily="18" charset="0"/>
                <a:cs typeface="Aptos" panose="020B0004020202020204" pitchFamily="34" charset="0"/>
              </a:rPr>
              <a:t>generated</a:t>
            </a:r>
            <a:r>
              <a:rPr lang="en-GB" sz="1800" dirty="0">
                <a:latin typeface="Aptos" panose="020B0004020202020204" pitchFamily="34" charset="0"/>
                <a:ea typeface="Times New Roman" panose="02020603050405020304" pitchFamily="18" charset="0"/>
                <a:cs typeface="Aptos" panose="020B0004020202020204" pitchFamily="34" charset="0"/>
              </a:rPr>
              <a:t> energy will be </a:t>
            </a:r>
            <a:r>
              <a:rPr lang="en-GB" dirty="0">
                <a:latin typeface="Aptos" panose="020B0004020202020204" pitchFamily="34" charset="0"/>
                <a:ea typeface="Times New Roman" panose="02020603050405020304" pitchFamily="18" charset="0"/>
                <a:cs typeface="Aptos" panose="020B0004020202020204" pitchFamily="34" charset="0"/>
              </a:rPr>
              <a:t>connected to  </a:t>
            </a:r>
            <a:br>
              <a:rPr lang="en-GB" dirty="0">
                <a:latin typeface="Aptos" panose="020B0004020202020204" pitchFamily="34" charset="0"/>
                <a:ea typeface="Times New Roman" panose="02020603050405020304" pitchFamily="18" charset="0"/>
                <a:cs typeface="Aptos" panose="020B0004020202020204" pitchFamily="34" charset="0"/>
              </a:rPr>
            </a:br>
            <a:r>
              <a:rPr lang="en-GB" dirty="0">
                <a:latin typeface="Aptos" panose="020B0004020202020204" pitchFamily="34" charset="0"/>
                <a:ea typeface="Times New Roman" panose="02020603050405020304" pitchFamily="18" charset="0"/>
                <a:cs typeface="Aptos" panose="020B0004020202020204" pitchFamily="34" charset="0"/>
              </a:rPr>
              <a:t>(</a:t>
            </a:r>
            <a:r>
              <a:rPr lang="en-GB" dirty="0" err="1">
                <a:latin typeface="Aptos" panose="020B0004020202020204" pitchFamily="34" charset="0"/>
                <a:ea typeface="Times New Roman" panose="02020603050405020304" pitchFamily="18" charset="0"/>
                <a:cs typeface="Aptos" panose="020B0004020202020204" pitchFamily="34" charset="0"/>
              </a:rPr>
              <a:t>PoS</a:t>
            </a:r>
            <a:r>
              <a:rPr lang="en-GB" dirty="0">
                <a:latin typeface="Aptos" panose="020B0004020202020204" pitchFamily="34" charset="0"/>
                <a:ea typeface="Times New Roman" panose="02020603050405020304" pitchFamily="18" charset="0"/>
                <a:cs typeface="Aptos" panose="020B0004020202020204" pitchFamily="34" charset="0"/>
              </a:rPr>
              <a:t> – Point of Supply), </a:t>
            </a:r>
            <a:r>
              <a:rPr lang="en-GB" sz="1800" dirty="0">
                <a:latin typeface="Aptos" panose="020B0004020202020204" pitchFamily="34" charset="0"/>
                <a:ea typeface="Times New Roman" panose="02020603050405020304" pitchFamily="18" charset="0"/>
                <a:cs typeface="Aptos" panose="020B0004020202020204" pitchFamily="34" charset="0"/>
              </a:rPr>
              <a:t>via a cable route, this will feed into the Distribution (DNO) infrastructure (in this case an overhead line at </a:t>
            </a:r>
            <a:r>
              <a:rPr lang="en-GB" sz="1800" dirty="0" err="1">
                <a:latin typeface="Aptos" panose="020B0004020202020204" pitchFamily="34" charset="0"/>
                <a:ea typeface="Times New Roman" panose="02020603050405020304" pitchFamily="18" charset="0"/>
                <a:cs typeface="Aptos" panose="020B0004020202020204" pitchFamily="34" charset="0"/>
              </a:rPr>
              <a:t>Morganston</a:t>
            </a:r>
            <a:r>
              <a:rPr lang="en-GB" sz="1800" dirty="0">
                <a:latin typeface="Aptos" panose="020B0004020202020204" pitchFamily="34" charset="0"/>
                <a:ea typeface="Times New Roman" panose="02020603050405020304" pitchFamily="18" charset="0"/>
                <a:cs typeface="Aptos" panose="020B0004020202020204" pitchFamily="34" charset="0"/>
              </a:rPr>
              <a:t> Road (PoC – Point of Connection). </a:t>
            </a:r>
          </a:p>
        </p:txBody>
      </p:sp>
      <p:pic>
        <p:nvPicPr>
          <p:cNvPr id="4" name="Picture 3">
            <a:extLst>
              <a:ext uri="{FF2B5EF4-FFF2-40B4-BE49-F238E27FC236}">
                <a16:creationId xmlns:a16="http://schemas.microsoft.com/office/drawing/2014/main" id="{04A8DB33-1D6C-25AF-7E4D-A2A925232DC4}"/>
              </a:ext>
            </a:extLst>
          </p:cNvPr>
          <p:cNvPicPr>
            <a:picLocks noChangeAspect="1"/>
          </p:cNvPicPr>
          <p:nvPr/>
        </p:nvPicPr>
        <p:blipFill>
          <a:blip r:embed="rId2"/>
          <a:stretch>
            <a:fillRect/>
          </a:stretch>
        </p:blipFill>
        <p:spPr>
          <a:xfrm>
            <a:off x="5397909" y="1473379"/>
            <a:ext cx="6413259" cy="4519410"/>
          </a:xfrm>
          <a:prstGeom prst="rect">
            <a:avLst/>
          </a:prstGeom>
        </p:spPr>
      </p:pic>
    </p:spTree>
    <p:extLst>
      <p:ext uri="{BB962C8B-B14F-4D97-AF65-F5344CB8AC3E}">
        <p14:creationId xmlns:p14="http://schemas.microsoft.com/office/powerpoint/2010/main" val="561010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8951</TotalTime>
  <Words>1017</Words>
  <Application>Microsoft Office PowerPoint</Application>
  <PresentationFormat>Widescreen</PresentationFormat>
  <Paragraphs>73</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Aptos Display</vt:lpstr>
      <vt:lpstr>Arial</vt:lpstr>
      <vt:lpstr>Office Theme</vt:lpstr>
      <vt:lpstr>Monk Sherborne Solar Farm</vt:lpstr>
      <vt:lpstr>Monk Sherborne Solar Farm - Overview</vt:lpstr>
      <vt:lpstr>Monk Sherborne Solar Farm – Site Boundary</vt:lpstr>
      <vt:lpstr>Public Consultation</vt:lpstr>
      <vt:lpstr>Public Consultation – Feedback Results</vt:lpstr>
      <vt:lpstr>Monk Sherborne Solar Farm – Community Benefit Fund</vt:lpstr>
      <vt:lpstr>Landscape Mitigation Plan</vt:lpstr>
      <vt:lpstr>Questions</vt:lpstr>
      <vt:lpstr>Proposed Grid Access Route</vt:lpstr>
      <vt:lpstr>Proposed On-site Infrastructure</vt:lpstr>
      <vt:lpstr>Construction Route</vt:lpstr>
      <vt:lpstr>Questions</vt:lpstr>
      <vt:lpstr>Feedback – Leaflet</vt:lpstr>
      <vt:lpstr>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Janet Wagstaff</dc:creator>
  <cp:lastModifiedBy>Janet Wagstaff</cp:lastModifiedBy>
  <cp:revision>24</cp:revision>
  <dcterms:created xsi:type="dcterms:W3CDTF">2025-04-01T14:27:11Z</dcterms:created>
  <dcterms:modified xsi:type="dcterms:W3CDTF">2025-04-11T09:52:31Z</dcterms:modified>
</cp:coreProperties>
</file>